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4630400" cy="8229600"/>
  <p:notesSz cx="8229600" cy="146304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77" d="100"/>
          <a:sy n="77" d="100"/>
        </p:scale>
        <p:origin x="120" y="4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682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2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DFAF7"/>
          </a:solidFill>
          <a:ln/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2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DFAF7"/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2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DFAF7"/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2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DFAF7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2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DFAF7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2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DFAF7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2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DFAF7"/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2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DFAF7"/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2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DFAF7"/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2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DFAF7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Relationship Id="rId9" Type="http://schemas.openxmlformats.org/officeDocument/2006/relationships/image" Target="../media/image7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5" Type="http://schemas.openxmlformats.org/officeDocument/2006/relationships/image" Target="../media/image11.sv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Relationship Id="rId9" Type="http://schemas.openxmlformats.org/officeDocument/2006/relationships/image" Target="../media/image3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1.png"/><Relationship Id="rId11" Type="http://schemas.openxmlformats.org/officeDocument/2006/relationships/image" Target="../media/image46.svg"/><Relationship Id="rId5" Type="http://schemas.openxmlformats.org/officeDocument/2006/relationships/image" Target="../media/image40.sv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819394"/>
            <a:ext cx="7556421" cy="2728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 rtl="1">
              <a:lnSpc>
                <a:spcPts val="5350"/>
              </a:lnSpc>
              <a:buNone/>
            </a:pPr>
            <a:r>
              <a:rPr lang="en-US" sz="4250" b="1" dirty="0">
                <a:solidFill>
                  <a:srgbClr val="F95F88"/>
                </a:solidFill>
                <a:latin typeface="Arial" panose="020B0604020202020204" pitchFamily="34" charset="0"/>
                <a:ea typeface="Petrona Bold" pitchFamily="34" charset="-122"/>
                <a:cs typeface="Arial" panose="020B0604020202020204" pitchFamily="34" charset="0"/>
              </a:rPr>
              <a:t>גלילה </a:t>
            </a:r>
            <a:r>
              <a:rPr lang="en-US" sz="4250" b="1" dirty="0" err="1">
                <a:solidFill>
                  <a:srgbClr val="F95F88"/>
                </a:solidFill>
                <a:latin typeface="Arial" panose="020B0604020202020204" pitchFamily="34" charset="0"/>
                <a:ea typeface="Petrona Bold" pitchFamily="34" charset="-122"/>
                <a:cs typeface="Arial" panose="020B0604020202020204" pitchFamily="34" charset="0"/>
              </a:rPr>
              <a:t>מול</a:t>
            </a:r>
            <a:r>
              <a:rPr lang="en-US" sz="4250" b="1" dirty="0">
                <a:solidFill>
                  <a:srgbClr val="F95F88"/>
                </a:solidFill>
                <a:latin typeface="Arial" panose="020B0604020202020204" pitchFamily="34" charset="0"/>
                <a:ea typeface="Petrona Bold" pitchFamily="34" charset="-122"/>
                <a:cs typeface="Arial" panose="020B0604020202020204" pitchFamily="34" charset="0"/>
              </a:rPr>
              <a:t> </a:t>
            </a:r>
            <a:r>
              <a:rPr lang="en-US" sz="4250" b="1" dirty="0" err="1">
                <a:solidFill>
                  <a:srgbClr val="F95F88"/>
                </a:solidFill>
                <a:latin typeface="Arial" panose="020B0604020202020204" pitchFamily="34" charset="0"/>
                <a:ea typeface="Petrona Bold" pitchFamily="34" charset="-122"/>
                <a:cs typeface="Arial" panose="020B0604020202020204" pitchFamily="34" charset="0"/>
              </a:rPr>
              <a:t>למיד</a:t>
            </a:r>
            <a:r>
              <a:rPr lang="he-IL" sz="4250" b="1" dirty="0">
                <a:solidFill>
                  <a:srgbClr val="F95F88"/>
                </a:solidFill>
                <a:latin typeface="Arial" panose="020B0604020202020204" pitchFamily="34" charset="0"/>
                <a:ea typeface="Petrona Bold" pitchFamily="34" charset="-122"/>
                <a:cs typeface="Arial" panose="020B0604020202020204" pitchFamily="34" charset="0"/>
              </a:rPr>
              <a:t>ה: </a:t>
            </a:r>
            <a:r>
              <a:rPr lang="en-US" sz="4250" b="1" dirty="0" err="1">
                <a:solidFill>
                  <a:srgbClr val="F95F88"/>
                </a:solidFill>
                <a:latin typeface="Arial" panose="020B0604020202020204" pitchFamily="34" charset="0"/>
                <a:ea typeface="Petrona Bold" pitchFamily="34" charset="-122"/>
                <a:cs typeface="Arial" panose="020B0604020202020204" pitchFamily="34" charset="0"/>
              </a:rPr>
              <a:t>השפעת</a:t>
            </a:r>
            <a:r>
              <a:rPr lang="en-US" sz="4250" b="1" dirty="0">
                <a:solidFill>
                  <a:srgbClr val="F95F88"/>
                </a:solidFill>
                <a:latin typeface="Arial" panose="020B0604020202020204" pitchFamily="34" charset="0"/>
                <a:ea typeface="Petrona Bold" pitchFamily="34" charset="-122"/>
                <a:cs typeface="Arial" panose="020B0604020202020204" pitchFamily="34" charset="0"/>
              </a:rPr>
              <a:t> המדיה החברתית על הרגלי הלמידה של תלמידי תיכון בארביל</a:t>
            </a:r>
            <a:endParaRPr lang="en-US" sz="4250" dirty="0"/>
          </a:p>
        </p:txBody>
      </p:sp>
      <p:sp>
        <p:nvSpPr>
          <p:cNvPr id="4" name="Text 1"/>
          <p:cNvSpPr/>
          <p:nvPr/>
        </p:nvSpPr>
        <p:spPr>
          <a:xfrm>
            <a:off x="6280190" y="4845963"/>
            <a:ext cx="7556421" cy="952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 rtl="1">
              <a:lnSpc>
                <a:spcPts val="2500"/>
              </a:lnSpc>
              <a:buNone/>
            </a:pPr>
            <a:r>
              <a:rPr lang="en-US" sz="1550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מחקר חוצה-חתך שנערך בין יולי לנובמבר 2024 בחמישה בתי ספר </a:t>
            </a:r>
            <a:r>
              <a:rPr lang="en-US" sz="1550" dirty="0" err="1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תיכוניים</a:t>
            </a:r>
            <a:r>
              <a:rPr lang="en-US" sz="1550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 </a:t>
            </a:r>
            <a:r>
              <a:rPr lang="en-US" sz="1550" dirty="0" err="1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ציבוריי</a:t>
            </a:r>
            <a:r>
              <a:rPr lang="he-IL" sz="1550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ם.</a:t>
            </a:r>
            <a:r>
              <a:rPr lang="en-US" sz="1550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 המחקר בחן את דפוסי השימוש במדיה החברתית, השפעתה על הרגלי הלמידה והביצועים האקדמיים של 500 תלמידים.</a:t>
            </a:r>
            <a:endParaRPr lang="en-US" sz="1550" dirty="0"/>
          </a:p>
        </p:txBody>
      </p:sp>
      <p:sp>
        <p:nvSpPr>
          <p:cNvPr id="5" name="Shape 2"/>
          <p:cNvSpPr/>
          <p:nvPr/>
        </p:nvSpPr>
        <p:spPr>
          <a:xfrm>
            <a:off x="12589431" y="6029444"/>
            <a:ext cx="1247180" cy="373142"/>
          </a:xfrm>
          <a:prstGeom prst="roundRect">
            <a:avLst>
              <a:gd name="adj" fmla="val 17872"/>
            </a:avLst>
          </a:prstGeom>
          <a:solidFill>
            <a:srgbClr val="E0D7F4"/>
          </a:solidFill>
          <a:ln/>
        </p:spPr>
        <p:txBody>
          <a:bodyPr/>
          <a:lstStyle/>
          <a:p>
            <a:endParaRPr lang="he-IL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558838" y="6136600"/>
            <a:ext cx="158710" cy="15871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12708493" y="6088975"/>
            <a:ext cx="771049" cy="254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000"/>
              </a:lnSpc>
              <a:buNone/>
            </a:pPr>
            <a:r>
              <a:rPr lang="en-US" sz="1250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מחקר כמותי</a:t>
            </a:r>
            <a:endParaRPr lang="en-US" sz="1250" dirty="0"/>
          </a:p>
        </p:txBody>
      </p:sp>
      <p:sp>
        <p:nvSpPr>
          <p:cNvPr id="8" name="Shape 4"/>
          <p:cNvSpPr/>
          <p:nvPr/>
        </p:nvSpPr>
        <p:spPr>
          <a:xfrm>
            <a:off x="11016020" y="6021824"/>
            <a:ext cx="1474232" cy="388382"/>
          </a:xfrm>
          <a:prstGeom prst="roundRect">
            <a:avLst>
              <a:gd name="adj" fmla="val 17171"/>
            </a:avLst>
          </a:prstGeom>
          <a:noFill/>
          <a:ln w="7620">
            <a:solidFill>
              <a:srgbClr val="6237C8"/>
            </a:solidFill>
            <a:prstDash val="solid"/>
          </a:ln>
        </p:spPr>
        <p:txBody>
          <a:bodyPr/>
          <a:lstStyle/>
          <a:p>
            <a:endParaRPr lang="he-IL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204859" y="6136600"/>
            <a:ext cx="158710" cy="158710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11142702" y="6088975"/>
            <a:ext cx="982861" cy="254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000"/>
              </a:lnSpc>
              <a:buNone/>
            </a:pPr>
            <a:r>
              <a:rPr lang="en-US" sz="1250" dirty="0">
                <a:solidFill>
                  <a:srgbClr val="6237C8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500 משתתפים</a:t>
            </a:r>
            <a:endParaRPr lang="en-US" sz="1250" dirty="0"/>
          </a:p>
        </p:txBody>
      </p:sp>
      <p:sp>
        <p:nvSpPr>
          <p:cNvPr id="11" name="Shape 6"/>
          <p:cNvSpPr/>
          <p:nvPr/>
        </p:nvSpPr>
        <p:spPr>
          <a:xfrm>
            <a:off x="9576197" y="6021824"/>
            <a:ext cx="1340644" cy="388382"/>
          </a:xfrm>
          <a:prstGeom prst="roundRect">
            <a:avLst>
              <a:gd name="adj" fmla="val 17171"/>
            </a:avLst>
          </a:prstGeom>
          <a:noFill/>
          <a:ln w="7620">
            <a:solidFill>
              <a:srgbClr val="6237C8"/>
            </a:solidFill>
            <a:prstDash val="solid"/>
          </a:ln>
        </p:spPr>
        <p:txBody>
          <a:bodyPr/>
          <a:lstStyle/>
          <a:p>
            <a:endParaRPr lang="he-IL"/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631448" y="6136600"/>
            <a:ext cx="158710" cy="158710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9702879" y="6088975"/>
            <a:ext cx="849273" cy="254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000"/>
              </a:lnSpc>
              <a:buNone/>
            </a:pPr>
            <a:r>
              <a:rPr lang="en-US" sz="1250" dirty="0">
                <a:solidFill>
                  <a:srgbClr val="6237C8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2024-2025</a:t>
            </a:r>
            <a:endParaRPr lang="en-US" sz="12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470231" y="674846"/>
            <a:ext cx="4366379" cy="5456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4250"/>
              </a:lnSpc>
              <a:buNone/>
            </a:pPr>
            <a:r>
              <a:rPr lang="en-US" sz="3400" b="1" dirty="0">
                <a:solidFill>
                  <a:srgbClr val="F95F88"/>
                </a:solidFill>
                <a:latin typeface="Arial" panose="020B0604020202020204" pitchFamily="34" charset="0"/>
                <a:ea typeface="Petrona Bold" pitchFamily="34" charset="-122"/>
                <a:cs typeface="Arial" panose="020B0604020202020204" pitchFamily="34" charset="0"/>
              </a:rPr>
              <a:t>מסקנות והמלצות</a:t>
            </a:r>
            <a:endParaRPr lang="en-US" sz="3400" dirty="0"/>
          </a:p>
        </p:txBody>
      </p:sp>
      <p:sp>
        <p:nvSpPr>
          <p:cNvPr id="3" name="Text 1"/>
          <p:cNvSpPr/>
          <p:nvPr/>
        </p:nvSpPr>
        <p:spPr>
          <a:xfrm>
            <a:off x="11653480" y="1537930"/>
            <a:ext cx="2183130" cy="2728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100"/>
              </a:lnSpc>
              <a:buNone/>
            </a:pPr>
            <a:r>
              <a:rPr lang="en-US" sz="1700" b="1" dirty="0">
                <a:solidFill>
                  <a:srgbClr val="F95F88"/>
                </a:solidFill>
                <a:latin typeface="Arial" panose="020B0604020202020204" pitchFamily="34" charset="0"/>
                <a:ea typeface="Petrona Bold" pitchFamily="34" charset="-122"/>
                <a:cs typeface="Arial" panose="020B0604020202020204" pitchFamily="34" charset="0"/>
              </a:rPr>
              <a:t>ממצאים עיקריים</a:t>
            </a:r>
            <a:endParaRPr lang="en-US" sz="1700" dirty="0"/>
          </a:p>
        </p:txBody>
      </p:sp>
      <p:sp>
        <p:nvSpPr>
          <p:cNvPr id="4" name="Shape 2"/>
          <p:cNvSpPr/>
          <p:nvPr/>
        </p:nvSpPr>
        <p:spPr>
          <a:xfrm>
            <a:off x="13479423" y="1953697"/>
            <a:ext cx="357188" cy="357188"/>
          </a:xfrm>
          <a:prstGeom prst="roundRect">
            <a:avLst>
              <a:gd name="adj" fmla="val 18670"/>
            </a:avLst>
          </a:prstGeom>
          <a:solidFill>
            <a:srgbClr val="E0D7F4"/>
          </a:solidFill>
          <a:ln w="7620">
            <a:solidFill>
              <a:srgbClr val="C6BDDA"/>
            </a:solidFill>
            <a:prstDash val="solid"/>
          </a:ln>
        </p:spPr>
        <p:txBody>
          <a:bodyPr/>
          <a:lstStyle/>
          <a:p>
            <a:endParaRPr lang="he-IL"/>
          </a:p>
        </p:txBody>
      </p:sp>
      <p:sp>
        <p:nvSpPr>
          <p:cNvPr id="5" name="Text 3"/>
          <p:cNvSpPr/>
          <p:nvPr/>
        </p:nvSpPr>
        <p:spPr>
          <a:xfrm>
            <a:off x="11169372" y="2008227"/>
            <a:ext cx="2183130" cy="2728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100"/>
              </a:lnSpc>
              <a:buNone/>
            </a:pPr>
            <a:r>
              <a:rPr lang="en-US" sz="1700" b="1" dirty="0">
                <a:solidFill>
                  <a:srgbClr val="272525"/>
                </a:solidFill>
                <a:latin typeface="Arial" panose="020B0604020202020204" pitchFamily="34" charset="0"/>
                <a:ea typeface="Petrona Bold" pitchFamily="34" charset="-122"/>
                <a:cs typeface="Arial" panose="020B0604020202020204" pitchFamily="34" charset="0"/>
              </a:rPr>
              <a:t>חשיפה נרחבת</a:t>
            </a:r>
            <a:endParaRPr lang="en-US" sz="1700" dirty="0"/>
          </a:p>
        </p:txBody>
      </p:sp>
      <p:sp>
        <p:nvSpPr>
          <p:cNvPr id="6" name="Text 4"/>
          <p:cNvSpPr/>
          <p:nvPr/>
        </p:nvSpPr>
        <p:spPr>
          <a:xfrm>
            <a:off x="7508796" y="2408039"/>
            <a:ext cx="5843707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 rtl="1">
              <a:lnSpc>
                <a:spcPts val="1800"/>
              </a:lnSpc>
              <a:buNone/>
            </a:pPr>
            <a:r>
              <a:rPr lang="en-US" sz="1250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תלמידי תיכון בארביל חשופים באופן משמעותי למדיה חברתית, עם השפעות שליליות ניכרות על הרגלי הלמידה והביצועים האקדמיים.</a:t>
            </a:r>
            <a:endParaRPr lang="en-US" sz="1250" dirty="0"/>
          </a:p>
        </p:txBody>
      </p:sp>
      <p:sp>
        <p:nvSpPr>
          <p:cNvPr id="7" name="Shape 5"/>
          <p:cNvSpPr/>
          <p:nvPr/>
        </p:nvSpPr>
        <p:spPr>
          <a:xfrm>
            <a:off x="13479423" y="3119199"/>
            <a:ext cx="357188" cy="357188"/>
          </a:xfrm>
          <a:prstGeom prst="roundRect">
            <a:avLst>
              <a:gd name="adj" fmla="val 18670"/>
            </a:avLst>
          </a:prstGeom>
          <a:solidFill>
            <a:srgbClr val="E0D7F4"/>
          </a:solidFill>
          <a:ln w="7620">
            <a:solidFill>
              <a:srgbClr val="C6BDDA"/>
            </a:solidFill>
            <a:prstDash val="solid"/>
          </a:ln>
        </p:spPr>
        <p:txBody>
          <a:bodyPr/>
          <a:lstStyle/>
          <a:p>
            <a:endParaRPr lang="he-IL"/>
          </a:p>
        </p:txBody>
      </p:sp>
      <p:sp>
        <p:nvSpPr>
          <p:cNvPr id="8" name="Text 6"/>
          <p:cNvSpPr/>
          <p:nvPr/>
        </p:nvSpPr>
        <p:spPr>
          <a:xfrm>
            <a:off x="11122700" y="3173730"/>
            <a:ext cx="2229803" cy="2728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100"/>
              </a:lnSpc>
              <a:buNone/>
            </a:pPr>
            <a:r>
              <a:rPr lang="en-US" sz="1700" b="1" dirty="0">
                <a:solidFill>
                  <a:srgbClr val="272525"/>
                </a:solidFill>
                <a:latin typeface="Arial" panose="020B0604020202020204" pitchFamily="34" charset="0"/>
                <a:ea typeface="Petrona Bold" pitchFamily="34" charset="-122"/>
                <a:cs typeface="Arial" panose="020B0604020202020204" pitchFamily="34" charset="0"/>
              </a:rPr>
              <a:t>משתמשים כבדים בסיכון</a:t>
            </a:r>
            <a:endParaRPr lang="en-US" sz="1700" dirty="0"/>
          </a:p>
        </p:txBody>
      </p:sp>
      <p:sp>
        <p:nvSpPr>
          <p:cNvPr id="9" name="Text 7"/>
          <p:cNvSpPr/>
          <p:nvPr/>
        </p:nvSpPr>
        <p:spPr>
          <a:xfrm>
            <a:off x="7508796" y="3573542"/>
            <a:ext cx="5843707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 rtl="1">
              <a:lnSpc>
                <a:spcPts val="1800"/>
              </a:lnSpc>
              <a:buNone/>
            </a:pPr>
            <a:r>
              <a:rPr lang="en-US" sz="1250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תלמידים המשתמשים מעל 6 שעות ביום נמצאים בסיכון הגבוה ביותר, עם GPA נמוך ב-35% ואיחורים במטלות גבוהים פי 5 לעומת משתמשים קלים.</a:t>
            </a:r>
            <a:endParaRPr lang="en-US" sz="1250" dirty="0"/>
          </a:p>
        </p:txBody>
      </p:sp>
      <p:sp>
        <p:nvSpPr>
          <p:cNvPr id="10" name="Shape 8"/>
          <p:cNvSpPr/>
          <p:nvPr/>
        </p:nvSpPr>
        <p:spPr>
          <a:xfrm>
            <a:off x="13479423" y="4284702"/>
            <a:ext cx="357188" cy="357188"/>
          </a:xfrm>
          <a:prstGeom prst="roundRect">
            <a:avLst>
              <a:gd name="adj" fmla="val 18670"/>
            </a:avLst>
          </a:prstGeom>
          <a:solidFill>
            <a:srgbClr val="E0D7F4"/>
          </a:solidFill>
          <a:ln w="7620">
            <a:solidFill>
              <a:srgbClr val="C6BDDA"/>
            </a:solidFill>
            <a:prstDash val="solid"/>
          </a:ln>
        </p:spPr>
        <p:txBody>
          <a:bodyPr/>
          <a:lstStyle/>
          <a:p>
            <a:endParaRPr lang="he-IL"/>
          </a:p>
        </p:txBody>
      </p:sp>
      <p:sp>
        <p:nvSpPr>
          <p:cNvPr id="11" name="Text 9"/>
          <p:cNvSpPr/>
          <p:nvPr/>
        </p:nvSpPr>
        <p:spPr>
          <a:xfrm>
            <a:off x="11169372" y="4339233"/>
            <a:ext cx="2183130" cy="2728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100"/>
              </a:lnSpc>
              <a:buNone/>
            </a:pPr>
            <a:r>
              <a:rPr lang="en-US" sz="1700" b="1" dirty="0">
                <a:solidFill>
                  <a:srgbClr val="272525"/>
                </a:solidFill>
                <a:latin typeface="Arial" panose="020B0604020202020204" pitchFamily="34" charset="0"/>
                <a:ea typeface="Petrona Bold" pitchFamily="34" charset="-122"/>
                <a:cs typeface="Arial" panose="020B0604020202020204" pitchFamily="34" charset="0"/>
              </a:rPr>
              <a:t>אסטרטגיות יעילות</a:t>
            </a:r>
            <a:endParaRPr lang="en-US" sz="1700" dirty="0"/>
          </a:p>
        </p:txBody>
      </p:sp>
      <p:sp>
        <p:nvSpPr>
          <p:cNvPr id="12" name="Text 10"/>
          <p:cNvSpPr/>
          <p:nvPr/>
        </p:nvSpPr>
        <p:spPr>
          <a:xfrm>
            <a:off x="7508796" y="4739045"/>
            <a:ext cx="5843707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 rtl="1">
              <a:lnSpc>
                <a:spcPts val="1800"/>
              </a:lnSpc>
              <a:buNone/>
            </a:pPr>
            <a:r>
              <a:rPr lang="en-US" sz="1250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אסטרטגיות ניהול מובנות הוכחו כיעילות ביותר, עם שיפורים של 70-87% במיקוד והפחתת הסחות דעת.</a:t>
            </a:r>
            <a:endParaRPr lang="en-US" sz="1250" dirty="0"/>
          </a:p>
        </p:txBody>
      </p:sp>
      <p:sp>
        <p:nvSpPr>
          <p:cNvPr id="13" name="Text 11"/>
          <p:cNvSpPr/>
          <p:nvPr/>
        </p:nvSpPr>
        <p:spPr>
          <a:xfrm>
            <a:off x="4930854" y="1537930"/>
            <a:ext cx="2183130" cy="2728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100"/>
              </a:lnSpc>
              <a:buNone/>
            </a:pPr>
            <a:r>
              <a:rPr lang="en-US" sz="1700" b="1" dirty="0">
                <a:solidFill>
                  <a:srgbClr val="F95F88"/>
                </a:solidFill>
                <a:latin typeface="Arial" panose="020B0604020202020204" pitchFamily="34" charset="0"/>
                <a:ea typeface="Petrona Bold" pitchFamily="34" charset="-122"/>
                <a:cs typeface="Arial" panose="020B0604020202020204" pitchFamily="34" charset="0"/>
              </a:rPr>
              <a:t>המלצות</a:t>
            </a:r>
            <a:endParaRPr lang="en-US" sz="1700" dirty="0"/>
          </a:p>
        </p:txBody>
      </p:sp>
      <p:sp>
        <p:nvSpPr>
          <p:cNvPr id="14" name="Text 12"/>
          <p:cNvSpPr/>
          <p:nvPr/>
        </p:nvSpPr>
        <p:spPr>
          <a:xfrm>
            <a:off x="6955274" y="1953697"/>
            <a:ext cx="158710" cy="1983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 rtl="1">
              <a:lnSpc>
                <a:spcPts val="1800"/>
              </a:lnSpc>
              <a:buNone/>
            </a:pPr>
            <a:r>
              <a:rPr lang="en-US" sz="1250" dirty="0">
                <a:solidFill>
                  <a:srgbClr val="272525"/>
                </a:solidFill>
                <a:latin typeface="Arial" panose="020B0604020202020204" pitchFamily="34" charset="0"/>
                <a:ea typeface="Petrona Light" pitchFamily="34" charset="-122"/>
                <a:cs typeface="Arial" panose="020B0604020202020204" pitchFamily="34" charset="0"/>
              </a:rPr>
              <a:t>01</a:t>
            </a:r>
            <a:endParaRPr lang="en-US" sz="1250" dirty="0"/>
          </a:p>
        </p:txBody>
      </p:sp>
      <p:sp>
        <p:nvSpPr>
          <p:cNvPr id="15" name="Shape 13"/>
          <p:cNvSpPr/>
          <p:nvPr/>
        </p:nvSpPr>
        <p:spPr>
          <a:xfrm>
            <a:off x="786170" y="2200513"/>
            <a:ext cx="6327815" cy="22860"/>
          </a:xfrm>
          <a:prstGeom prst="rect">
            <a:avLst/>
          </a:prstGeom>
          <a:solidFill>
            <a:srgbClr val="6237C8"/>
          </a:solidFill>
          <a:ln/>
        </p:spPr>
        <p:txBody>
          <a:bodyPr/>
          <a:lstStyle/>
          <a:p>
            <a:endParaRPr lang="he-IL"/>
          </a:p>
        </p:txBody>
      </p:sp>
      <p:sp>
        <p:nvSpPr>
          <p:cNvPr id="16" name="Text 14"/>
          <p:cNvSpPr/>
          <p:nvPr/>
        </p:nvSpPr>
        <p:spPr>
          <a:xfrm>
            <a:off x="4658558" y="2325529"/>
            <a:ext cx="2455426" cy="2728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100"/>
              </a:lnSpc>
              <a:buNone/>
            </a:pPr>
            <a:r>
              <a:rPr lang="en-US" sz="1700" b="1" dirty="0">
                <a:solidFill>
                  <a:srgbClr val="272525"/>
                </a:solidFill>
                <a:latin typeface="Arial" panose="020B0604020202020204" pitchFamily="34" charset="0"/>
                <a:ea typeface="Petrona Bold" pitchFamily="34" charset="-122"/>
                <a:cs typeface="Arial" panose="020B0604020202020204" pitchFamily="34" charset="0"/>
              </a:rPr>
              <a:t>קמפיינים להעלאת מודעות</a:t>
            </a:r>
            <a:endParaRPr lang="en-US" sz="1700" dirty="0"/>
          </a:p>
        </p:txBody>
      </p:sp>
      <p:sp>
        <p:nvSpPr>
          <p:cNvPr id="17" name="Text 15"/>
          <p:cNvSpPr/>
          <p:nvPr/>
        </p:nvSpPr>
        <p:spPr>
          <a:xfrm>
            <a:off x="786170" y="2725341"/>
            <a:ext cx="6327815" cy="2286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1800"/>
              </a:lnSpc>
              <a:buNone/>
            </a:pPr>
            <a:r>
              <a:rPr lang="en-US" sz="1250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יישום תוכניות חינוך בבתי ספר לקידום שימוש מאוזן בטכנולוגיה.</a:t>
            </a:r>
            <a:endParaRPr lang="en-US" sz="1250" dirty="0"/>
          </a:p>
        </p:txBody>
      </p:sp>
      <p:sp>
        <p:nvSpPr>
          <p:cNvPr id="18" name="Text 16"/>
          <p:cNvSpPr/>
          <p:nvPr/>
        </p:nvSpPr>
        <p:spPr>
          <a:xfrm>
            <a:off x="6955274" y="3199924"/>
            <a:ext cx="158710" cy="1983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 rtl="1">
              <a:lnSpc>
                <a:spcPts val="1800"/>
              </a:lnSpc>
              <a:buNone/>
            </a:pPr>
            <a:r>
              <a:rPr lang="en-US" sz="1250" dirty="0">
                <a:solidFill>
                  <a:srgbClr val="272525"/>
                </a:solidFill>
                <a:latin typeface="Arial" panose="020B0604020202020204" pitchFamily="34" charset="0"/>
                <a:ea typeface="Petrona Light" pitchFamily="34" charset="-122"/>
                <a:cs typeface="Arial" panose="020B0604020202020204" pitchFamily="34" charset="0"/>
              </a:rPr>
              <a:t>02</a:t>
            </a:r>
            <a:endParaRPr lang="en-US" sz="1250" dirty="0"/>
          </a:p>
        </p:txBody>
      </p:sp>
      <p:sp>
        <p:nvSpPr>
          <p:cNvPr id="19" name="Shape 17"/>
          <p:cNvSpPr/>
          <p:nvPr/>
        </p:nvSpPr>
        <p:spPr>
          <a:xfrm>
            <a:off x="786170" y="3446740"/>
            <a:ext cx="6327815" cy="22860"/>
          </a:xfrm>
          <a:prstGeom prst="rect">
            <a:avLst/>
          </a:prstGeom>
          <a:solidFill>
            <a:srgbClr val="6237C8"/>
          </a:solidFill>
          <a:ln/>
        </p:spPr>
        <p:txBody>
          <a:bodyPr/>
          <a:lstStyle/>
          <a:p>
            <a:endParaRPr lang="he-IL"/>
          </a:p>
        </p:txBody>
      </p:sp>
      <p:sp>
        <p:nvSpPr>
          <p:cNvPr id="20" name="Text 18"/>
          <p:cNvSpPr/>
          <p:nvPr/>
        </p:nvSpPr>
        <p:spPr>
          <a:xfrm>
            <a:off x="4930854" y="3571756"/>
            <a:ext cx="2183130" cy="2728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100"/>
              </a:lnSpc>
              <a:buNone/>
            </a:pPr>
            <a:r>
              <a:rPr lang="en-US" sz="1700" b="1" dirty="0">
                <a:solidFill>
                  <a:srgbClr val="272525"/>
                </a:solidFill>
                <a:latin typeface="Arial" panose="020B0604020202020204" pitchFamily="34" charset="0"/>
                <a:ea typeface="Petrona Bold" pitchFamily="34" charset="-122"/>
                <a:cs typeface="Arial" panose="020B0604020202020204" pitchFamily="34" charset="0"/>
              </a:rPr>
              <a:t>עידוד אסטרטגיות ניהול</a:t>
            </a:r>
            <a:endParaRPr lang="en-US" sz="1700" dirty="0"/>
          </a:p>
        </p:txBody>
      </p:sp>
      <p:sp>
        <p:nvSpPr>
          <p:cNvPr id="21" name="Text 19"/>
          <p:cNvSpPr/>
          <p:nvPr/>
        </p:nvSpPr>
        <p:spPr>
          <a:xfrm>
            <a:off x="786170" y="3971568"/>
            <a:ext cx="6327815" cy="2286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1800"/>
              </a:lnSpc>
              <a:buNone/>
            </a:pPr>
            <a:r>
              <a:rPr lang="en-US" sz="1250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קידום שימוש בכלים כמו הגבלות זמן, טכניקת פומודורו וקבוצות לימוד.</a:t>
            </a:r>
            <a:endParaRPr lang="en-US" sz="1250" dirty="0"/>
          </a:p>
        </p:txBody>
      </p:sp>
      <p:sp>
        <p:nvSpPr>
          <p:cNvPr id="22" name="Text 20"/>
          <p:cNvSpPr/>
          <p:nvPr/>
        </p:nvSpPr>
        <p:spPr>
          <a:xfrm>
            <a:off x="6955274" y="4446151"/>
            <a:ext cx="158710" cy="1983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 rtl="1">
              <a:lnSpc>
                <a:spcPts val="1800"/>
              </a:lnSpc>
              <a:buNone/>
            </a:pPr>
            <a:r>
              <a:rPr lang="en-US" sz="1250" dirty="0">
                <a:solidFill>
                  <a:srgbClr val="272525"/>
                </a:solidFill>
                <a:latin typeface="Arial" panose="020B0604020202020204" pitchFamily="34" charset="0"/>
                <a:ea typeface="Petrona Light" pitchFamily="34" charset="-122"/>
                <a:cs typeface="Arial" panose="020B0604020202020204" pitchFamily="34" charset="0"/>
              </a:rPr>
              <a:t>03</a:t>
            </a:r>
            <a:endParaRPr lang="en-US" sz="1250" dirty="0"/>
          </a:p>
        </p:txBody>
      </p:sp>
      <p:sp>
        <p:nvSpPr>
          <p:cNvPr id="23" name="Shape 21"/>
          <p:cNvSpPr/>
          <p:nvPr/>
        </p:nvSpPr>
        <p:spPr>
          <a:xfrm>
            <a:off x="786170" y="4692968"/>
            <a:ext cx="6327815" cy="22860"/>
          </a:xfrm>
          <a:prstGeom prst="rect">
            <a:avLst/>
          </a:prstGeom>
          <a:solidFill>
            <a:srgbClr val="6237C8"/>
          </a:solidFill>
          <a:ln/>
        </p:spPr>
        <p:txBody>
          <a:bodyPr/>
          <a:lstStyle/>
          <a:p>
            <a:endParaRPr lang="he-IL"/>
          </a:p>
        </p:txBody>
      </p:sp>
      <p:sp>
        <p:nvSpPr>
          <p:cNvPr id="24" name="Text 22"/>
          <p:cNvSpPr/>
          <p:nvPr/>
        </p:nvSpPr>
        <p:spPr>
          <a:xfrm>
            <a:off x="4930854" y="4817983"/>
            <a:ext cx="2183130" cy="2728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100"/>
              </a:lnSpc>
              <a:buNone/>
            </a:pPr>
            <a:r>
              <a:rPr lang="en-US" sz="1700" b="1" dirty="0">
                <a:solidFill>
                  <a:srgbClr val="272525"/>
                </a:solidFill>
                <a:latin typeface="Arial" panose="020B0604020202020204" pitchFamily="34" charset="0"/>
                <a:ea typeface="Petrona Bold" pitchFamily="34" charset="-122"/>
                <a:cs typeface="Arial" panose="020B0604020202020204" pitchFamily="34" charset="0"/>
              </a:rPr>
              <a:t>תמיכה מוסדית</a:t>
            </a:r>
            <a:endParaRPr lang="en-US" sz="1700" dirty="0"/>
          </a:p>
        </p:txBody>
      </p:sp>
      <p:sp>
        <p:nvSpPr>
          <p:cNvPr id="25" name="Text 23"/>
          <p:cNvSpPr/>
          <p:nvPr/>
        </p:nvSpPr>
        <p:spPr>
          <a:xfrm>
            <a:off x="786170" y="5217795"/>
            <a:ext cx="6327815" cy="2286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1800"/>
              </a:lnSpc>
              <a:buNone/>
            </a:pPr>
            <a:r>
              <a:rPr lang="en-US" sz="1250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מעורבות של מחנכים וקובעי מדיניות בפיתוח תוכניות תמיכה מקיפות.</a:t>
            </a:r>
            <a:endParaRPr lang="en-US" sz="1250" dirty="0"/>
          </a:p>
        </p:txBody>
      </p:sp>
      <p:sp>
        <p:nvSpPr>
          <p:cNvPr id="26" name="Text 24"/>
          <p:cNvSpPr/>
          <p:nvPr/>
        </p:nvSpPr>
        <p:spPr>
          <a:xfrm>
            <a:off x="6955274" y="5692378"/>
            <a:ext cx="158710" cy="1983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 rtl="1">
              <a:lnSpc>
                <a:spcPts val="1800"/>
              </a:lnSpc>
              <a:buNone/>
            </a:pPr>
            <a:r>
              <a:rPr lang="en-US" sz="1250" dirty="0">
                <a:solidFill>
                  <a:srgbClr val="272525"/>
                </a:solidFill>
                <a:latin typeface="Arial" panose="020B0604020202020204" pitchFamily="34" charset="0"/>
                <a:ea typeface="Petrona Light" pitchFamily="34" charset="-122"/>
                <a:cs typeface="Arial" panose="020B0604020202020204" pitchFamily="34" charset="0"/>
              </a:rPr>
              <a:t>04</a:t>
            </a:r>
            <a:endParaRPr lang="en-US" sz="1250" dirty="0"/>
          </a:p>
        </p:txBody>
      </p:sp>
      <p:sp>
        <p:nvSpPr>
          <p:cNvPr id="27" name="Shape 25"/>
          <p:cNvSpPr/>
          <p:nvPr/>
        </p:nvSpPr>
        <p:spPr>
          <a:xfrm>
            <a:off x="786170" y="5939195"/>
            <a:ext cx="6327815" cy="22860"/>
          </a:xfrm>
          <a:prstGeom prst="rect">
            <a:avLst/>
          </a:prstGeom>
          <a:solidFill>
            <a:srgbClr val="6237C8"/>
          </a:solidFill>
          <a:ln/>
        </p:spPr>
        <p:txBody>
          <a:bodyPr/>
          <a:lstStyle/>
          <a:p>
            <a:endParaRPr lang="he-IL"/>
          </a:p>
        </p:txBody>
      </p:sp>
      <p:sp>
        <p:nvSpPr>
          <p:cNvPr id="28" name="Text 26"/>
          <p:cNvSpPr/>
          <p:nvPr/>
        </p:nvSpPr>
        <p:spPr>
          <a:xfrm>
            <a:off x="4930854" y="6064210"/>
            <a:ext cx="2183130" cy="2728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100"/>
              </a:lnSpc>
              <a:buNone/>
            </a:pPr>
            <a:r>
              <a:rPr lang="en-US" sz="1700" b="1" dirty="0">
                <a:solidFill>
                  <a:srgbClr val="272525"/>
                </a:solidFill>
                <a:latin typeface="Arial" panose="020B0604020202020204" pitchFamily="34" charset="0"/>
                <a:ea typeface="Petrona Bold" pitchFamily="34" charset="-122"/>
                <a:cs typeface="Arial" panose="020B0604020202020204" pitchFamily="34" charset="0"/>
              </a:rPr>
              <a:t>מעקב מתמשך</a:t>
            </a:r>
            <a:endParaRPr lang="en-US" sz="1700" dirty="0"/>
          </a:p>
        </p:txBody>
      </p:sp>
      <p:sp>
        <p:nvSpPr>
          <p:cNvPr id="29" name="Text 27"/>
          <p:cNvSpPr/>
          <p:nvPr/>
        </p:nvSpPr>
        <p:spPr>
          <a:xfrm>
            <a:off x="786170" y="6464022"/>
            <a:ext cx="6327815" cy="2286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1800"/>
              </a:lnSpc>
              <a:buNone/>
            </a:pPr>
            <a:r>
              <a:rPr lang="en-US" sz="1250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הערכה שוטפת של דפוסי שימוש והשפעתם על הצלחה אקדמית.</a:t>
            </a:r>
            <a:endParaRPr lang="en-US" sz="1250" dirty="0"/>
          </a:p>
        </p:txBody>
      </p:sp>
      <p:sp>
        <p:nvSpPr>
          <p:cNvPr id="30" name="Text 28"/>
          <p:cNvSpPr/>
          <p:nvPr/>
        </p:nvSpPr>
        <p:spPr>
          <a:xfrm>
            <a:off x="793790" y="7097435"/>
            <a:ext cx="13042821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 rtl="1">
              <a:lnSpc>
                <a:spcPts val="1800"/>
              </a:lnSpc>
              <a:buNone/>
            </a:pPr>
            <a:r>
              <a:rPr lang="en-US" sz="1250" b="1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מסר סיכום:</a:t>
            </a:r>
            <a:r>
              <a:rPr lang="en-US" sz="1250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 המחקר מדגים את הצורך הדחוף בהתערבויות נגישות, בטוחות ויעילות להתמודדות עם שימוש מופרז בדיגיטל. תוכניות פסיכו-חינוכיות מובנות מציגות הבטחה משמעותית לשיפור רווחה דיגיטלית וקידום הרגלי למידה בריאים בקרב אוכלוסיות תיכון.</a:t>
            </a:r>
            <a:endParaRPr lang="en-US" sz="12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359813"/>
            <a:ext cx="7556421" cy="13644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 rtl="1">
              <a:lnSpc>
                <a:spcPts val="5350"/>
              </a:lnSpc>
              <a:buNone/>
            </a:pPr>
            <a:r>
              <a:rPr lang="en-US" sz="4250" b="1" dirty="0">
                <a:solidFill>
                  <a:srgbClr val="F95F88"/>
                </a:solidFill>
                <a:latin typeface="Arial" panose="020B0604020202020204" pitchFamily="34" charset="0"/>
                <a:ea typeface="Petrona Bold" pitchFamily="34" charset="-122"/>
                <a:cs typeface="Arial" panose="020B0604020202020204" pitchFamily="34" charset="0"/>
              </a:rPr>
              <a:t>רקע: האתגר המוזנח של המדיה החברתית</a:t>
            </a:r>
            <a:endParaRPr lang="en-US" sz="4250" dirty="0"/>
          </a:p>
        </p:txBody>
      </p:sp>
      <p:sp>
        <p:nvSpPr>
          <p:cNvPr id="4" name="Shape 1"/>
          <p:cNvSpPr/>
          <p:nvPr/>
        </p:nvSpPr>
        <p:spPr>
          <a:xfrm>
            <a:off x="4671179" y="3021925"/>
            <a:ext cx="3679031" cy="2142292"/>
          </a:xfrm>
          <a:prstGeom prst="roundRect">
            <a:avLst>
              <a:gd name="adj" fmla="val 3891"/>
            </a:avLst>
          </a:prstGeom>
          <a:solidFill>
            <a:srgbClr val="E0D7F4"/>
          </a:solidFill>
          <a:ln w="7620">
            <a:solidFill>
              <a:srgbClr val="C6BDDA"/>
            </a:solidFill>
            <a:prstDash val="solid"/>
          </a:ln>
        </p:spPr>
        <p:txBody>
          <a:bodyPr/>
          <a:lstStyle/>
          <a:p>
            <a:endParaRPr lang="he-IL"/>
          </a:p>
        </p:txBody>
      </p:sp>
      <p:sp>
        <p:nvSpPr>
          <p:cNvPr id="5" name="Text 2"/>
          <p:cNvSpPr/>
          <p:nvPr/>
        </p:nvSpPr>
        <p:spPr>
          <a:xfrm>
            <a:off x="5415320" y="3227903"/>
            <a:ext cx="2728913" cy="3411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650"/>
              </a:lnSpc>
              <a:buNone/>
            </a:pPr>
            <a:r>
              <a:rPr lang="en-US" sz="2100" b="1" dirty="0">
                <a:solidFill>
                  <a:srgbClr val="272525"/>
                </a:solidFill>
                <a:latin typeface="Arial" panose="020B0604020202020204" pitchFamily="34" charset="0"/>
                <a:ea typeface="Petrona Bold" pitchFamily="34" charset="-122"/>
                <a:cs typeface="Arial" panose="020B0604020202020204" pitchFamily="34" charset="0"/>
              </a:rPr>
              <a:t>היקף הבעיה</a:t>
            </a:r>
            <a:endParaRPr lang="en-US" sz="2100" dirty="0"/>
          </a:p>
        </p:txBody>
      </p:sp>
      <p:sp>
        <p:nvSpPr>
          <p:cNvPr id="6" name="Text 3"/>
          <p:cNvSpPr/>
          <p:nvPr/>
        </p:nvSpPr>
        <p:spPr>
          <a:xfrm>
            <a:off x="4877157" y="3688080"/>
            <a:ext cx="3267075" cy="12701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 rtl="1">
              <a:lnSpc>
                <a:spcPts val="2500"/>
              </a:lnSpc>
              <a:buNone/>
            </a:pPr>
            <a:r>
              <a:rPr lang="en-US" sz="1550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400-600 מיליון מתבגרים ברחבי העולם מושפעים משימוש מופרז במדיה החברתית, כאשר תלמידים ממדינות עם משאבים מוגבלים נפגעים במיוחד.</a:t>
            </a:r>
            <a:endParaRPr lang="en-US" sz="1550" dirty="0"/>
          </a:p>
        </p:txBody>
      </p:sp>
      <p:sp>
        <p:nvSpPr>
          <p:cNvPr id="7" name="Shape 4"/>
          <p:cNvSpPr/>
          <p:nvPr/>
        </p:nvSpPr>
        <p:spPr>
          <a:xfrm>
            <a:off x="793790" y="3021925"/>
            <a:ext cx="3679031" cy="2142292"/>
          </a:xfrm>
          <a:prstGeom prst="roundRect">
            <a:avLst>
              <a:gd name="adj" fmla="val 3891"/>
            </a:avLst>
          </a:prstGeom>
          <a:solidFill>
            <a:srgbClr val="E0D7F4"/>
          </a:solidFill>
          <a:ln w="7620">
            <a:solidFill>
              <a:srgbClr val="C6BDDA"/>
            </a:solidFill>
            <a:prstDash val="solid"/>
          </a:ln>
        </p:spPr>
        <p:txBody>
          <a:bodyPr/>
          <a:lstStyle/>
          <a:p>
            <a:endParaRPr lang="he-IL"/>
          </a:p>
        </p:txBody>
      </p:sp>
      <p:sp>
        <p:nvSpPr>
          <p:cNvPr id="8" name="Text 5"/>
          <p:cNvSpPr/>
          <p:nvPr/>
        </p:nvSpPr>
        <p:spPr>
          <a:xfrm>
            <a:off x="1537930" y="3227903"/>
            <a:ext cx="2728913" cy="3411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650"/>
              </a:lnSpc>
              <a:buNone/>
            </a:pPr>
            <a:r>
              <a:rPr lang="en-US" sz="2100" b="1" dirty="0">
                <a:solidFill>
                  <a:srgbClr val="272525"/>
                </a:solidFill>
                <a:latin typeface="Arial" panose="020B0604020202020204" pitchFamily="34" charset="0"/>
                <a:ea typeface="Petrona Bold" pitchFamily="34" charset="-122"/>
                <a:cs typeface="Arial" panose="020B0604020202020204" pitchFamily="34" charset="0"/>
              </a:rPr>
              <a:t>מאפיין ייחודי</a:t>
            </a:r>
            <a:endParaRPr lang="en-US" sz="2100" dirty="0"/>
          </a:p>
        </p:txBody>
      </p:sp>
      <p:sp>
        <p:nvSpPr>
          <p:cNvPr id="9" name="Text 6"/>
          <p:cNvSpPr/>
          <p:nvPr/>
        </p:nvSpPr>
        <p:spPr>
          <a:xfrm>
            <a:off x="999768" y="3688080"/>
            <a:ext cx="3267075" cy="12701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 rtl="1">
              <a:lnSpc>
                <a:spcPts val="2500"/>
              </a:lnSpc>
              <a:buNone/>
            </a:pPr>
            <a:r>
              <a:rPr lang="en-US" sz="1550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בניגוד להסחות דעת מסורתיות, המדיה החברתית מתפשטת באמצעות תוכן המתעדכן באופן רציף, ויוצרת הרגל לכל החיים אם לא מטופלת.</a:t>
            </a:r>
            <a:endParaRPr lang="en-US" sz="1550" dirty="0"/>
          </a:p>
        </p:txBody>
      </p:sp>
      <p:sp>
        <p:nvSpPr>
          <p:cNvPr id="10" name="Shape 7"/>
          <p:cNvSpPr/>
          <p:nvPr/>
        </p:nvSpPr>
        <p:spPr>
          <a:xfrm>
            <a:off x="793790" y="5362575"/>
            <a:ext cx="7556421" cy="1507212"/>
          </a:xfrm>
          <a:prstGeom prst="roundRect">
            <a:avLst>
              <a:gd name="adj" fmla="val 5531"/>
            </a:avLst>
          </a:prstGeom>
          <a:solidFill>
            <a:srgbClr val="E0D7F4"/>
          </a:solidFill>
          <a:ln w="7620">
            <a:solidFill>
              <a:srgbClr val="C6BDDA"/>
            </a:solidFill>
            <a:prstDash val="solid"/>
          </a:ln>
        </p:spPr>
        <p:txBody>
          <a:bodyPr/>
          <a:lstStyle/>
          <a:p>
            <a:endParaRPr lang="he-IL"/>
          </a:p>
        </p:txBody>
      </p:sp>
      <p:sp>
        <p:nvSpPr>
          <p:cNvPr id="11" name="Text 8"/>
          <p:cNvSpPr/>
          <p:nvPr/>
        </p:nvSpPr>
        <p:spPr>
          <a:xfrm>
            <a:off x="5415320" y="5568553"/>
            <a:ext cx="2728913" cy="3411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650"/>
              </a:lnSpc>
              <a:buNone/>
            </a:pPr>
            <a:r>
              <a:rPr lang="en-US" sz="2100" b="1" dirty="0">
                <a:solidFill>
                  <a:srgbClr val="272525"/>
                </a:solidFill>
                <a:latin typeface="Arial" panose="020B0604020202020204" pitchFamily="34" charset="0"/>
                <a:ea typeface="Petrona Bold" pitchFamily="34" charset="-122"/>
                <a:cs typeface="Arial" panose="020B0604020202020204" pitchFamily="34" charset="0"/>
              </a:rPr>
              <a:t>השלכות חמורות</a:t>
            </a:r>
            <a:endParaRPr lang="en-US" sz="2100" dirty="0"/>
          </a:p>
        </p:txBody>
      </p:sp>
      <p:sp>
        <p:nvSpPr>
          <p:cNvPr id="12" name="Text 9"/>
          <p:cNvSpPr/>
          <p:nvPr/>
        </p:nvSpPr>
        <p:spPr>
          <a:xfrm>
            <a:off x="999768" y="6028730"/>
            <a:ext cx="7144464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 rtl="1">
              <a:lnSpc>
                <a:spcPts val="2500"/>
              </a:lnSpc>
              <a:buNone/>
            </a:pPr>
            <a:r>
              <a:rPr lang="en-US" sz="1550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למעלה מ-87% מהתלמידים המושפעים קשות חווים ירידה אקדמית משמעותית, כולל חוסר שינה כרוני וביצועים נמוכים.</a:t>
            </a:r>
            <a:endParaRPr lang="en-US" sz="15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672268" y="743545"/>
            <a:ext cx="6164342" cy="6140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4800"/>
              </a:lnSpc>
              <a:buNone/>
            </a:pPr>
            <a:r>
              <a:rPr lang="en-US" sz="3850" b="1" dirty="0">
                <a:solidFill>
                  <a:srgbClr val="F95F88"/>
                </a:solidFill>
                <a:latin typeface="Arial" panose="020B0604020202020204" pitchFamily="34" charset="0"/>
                <a:ea typeface="Petrona Bold" pitchFamily="34" charset="-122"/>
                <a:cs typeface="Arial" panose="020B0604020202020204" pitchFamily="34" charset="0"/>
              </a:rPr>
              <a:t>מטרת המחקר ושאלת המחקר</a:t>
            </a:r>
            <a:endParaRPr lang="en-US" sz="3850" dirty="0"/>
          </a:p>
        </p:txBody>
      </p:sp>
      <p:sp>
        <p:nvSpPr>
          <p:cNvPr id="3" name="Text 1"/>
          <p:cNvSpPr/>
          <p:nvPr/>
        </p:nvSpPr>
        <p:spPr>
          <a:xfrm>
            <a:off x="11380589" y="1759387"/>
            <a:ext cx="2456021" cy="3069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400"/>
              </a:lnSpc>
              <a:buNone/>
            </a:pPr>
            <a:r>
              <a:rPr lang="en-US" sz="1900" b="1" dirty="0">
                <a:solidFill>
                  <a:srgbClr val="F95F88"/>
                </a:solidFill>
                <a:latin typeface="Arial" panose="020B0604020202020204" pitchFamily="34" charset="0"/>
                <a:ea typeface="Petrona Bold" pitchFamily="34" charset="-122"/>
                <a:cs typeface="Arial" panose="020B0604020202020204" pitchFamily="34" charset="0"/>
              </a:rPr>
              <a:t>מטרה</a:t>
            </a:r>
            <a:endParaRPr lang="en-US" sz="1900" dirty="0"/>
          </a:p>
        </p:txBody>
      </p:sp>
      <p:sp>
        <p:nvSpPr>
          <p:cNvPr id="4" name="Text 2"/>
          <p:cNvSpPr/>
          <p:nvPr/>
        </p:nvSpPr>
        <p:spPr>
          <a:xfrm>
            <a:off x="6185297" y="2227064"/>
            <a:ext cx="7651313" cy="5429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 rtl="1">
              <a:lnSpc>
                <a:spcPts val="2100"/>
              </a:lnSpc>
              <a:buNone/>
            </a:pPr>
            <a:r>
              <a:rPr lang="en-US" sz="1400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לזהות את התוכנית הבטוחה והיעילה ביותר להפחתת שימוש מופרז במדיה החברתית ושיפור הרגלי הלמידה בקרב תלמידי תיכון בארביל במהלך 2024-2025.</a:t>
            </a:r>
            <a:endParaRPr lang="en-US" sz="1400" dirty="0"/>
          </a:p>
        </p:txBody>
      </p:sp>
      <p:sp>
        <p:nvSpPr>
          <p:cNvPr id="5" name="Text 3"/>
          <p:cNvSpPr/>
          <p:nvPr/>
        </p:nvSpPr>
        <p:spPr>
          <a:xfrm>
            <a:off x="11380589" y="2930723"/>
            <a:ext cx="2456021" cy="3069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400"/>
              </a:lnSpc>
              <a:buNone/>
            </a:pPr>
            <a:r>
              <a:rPr lang="en-US" sz="1900" b="1" dirty="0">
                <a:solidFill>
                  <a:srgbClr val="F95F88"/>
                </a:solidFill>
                <a:latin typeface="Arial" panose="020B0604020202020204" pitchFamily="34" charset="0"/>
                <a:ea typeface="Petrona Bold" pitchFamily="34" charset="-122"/>
                <a:cs typeface="Arial" panose="020B0604020202020204" pitchFamily="34" charset="0"/>
              </a:rPr>
              <a:t>שאלת המחקר</a:t>
            </a:r>
            <a:endParaRPr lang="en-US" sz="1900" dirty="0"/>
          </a:p>
        </p:txBody>
      </p:sp>
      <p:sp>
        <p:nvSpPr>
          <p:cNvPr id="6" name="Text 4"/>
          <p:cNvSpPr/>
          <p:nvPr/>
        </p:nvSpPr>
        <p:spPr>
          <a:xfrm>
            <a:off x="6185297" y="3398401"/>
            <a:ext cx="7651313" cy="5429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 rtl="1">
              <a:lnSpc>
                <a:spcPts val="2100"/>
              </a:lnSpc>
              <a:buNone/>
            </a:pPr>
            <a:r>
              <a:rPr lang="en-US" sz="1400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מהי ההשפעה של השימוש במדיה החברתית על הרגלי הלמידה של תלמידי תיכון בארביל במהלך 2024-2025?</a:t>
            </a:r>
            <a:endParaRPr lang="en-US" sz="1400" dirty="0"/>
          </a:p>
        </p:txBody>
      </p:sp>
      <p:sp>
        <p:nvSpPr>
          <p:cNvPr id="7" name="Text 5"/>
          <p:cNvSpPr/>
          <p:nvPr/>
        </p:nvSpPr>
        <p:spPr>
          <a:xfrm>
            <a:off x="786289" y="1868805"/>
            <a:ext cx="4955619" cy="5893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4600"/>
              </a:lnSpc>
              <a:buNone/>
            </a:pPr>
            <a:r>
              <a:rPr lang="en-US" sz="4600" b="1" dirty="0">
                <a:solidFill>
                  <a:srgbClr val="272525"/>
                </a:solidFill>
                <a:latin typeface="Arial" panose="020B0604020202020204" pitchFamily="34" charset="0"/>
                <a:ea typeface="Petrona Bold" pitchFamily="34" charset="-122"/>
                <a:cs typeface="Arial" panose="020B0604020202020204" pitchFamily="34" charset="0"/>
              </a:rPr>
              <a:t>500</a:t>
            </a:r>
            <a:endParaRPr lang="en-US" sz="4600" dirty="0"/>
          </a:p>
        </p:txBody>
      </p:sp>
      <p:sp>
        <p:nvSpPr>
          <p:cNvPr id="8" name="Text 6"/>
          <p:cNvSpPr/>
          <p:nvPr/>
        </p:nvSpPr>
        <p:spPr>
          <a:xfrm>
            <a:off x="2036088" y="2667953"/>
            <a:ext cx="2456021" cy="3069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2400"/>
              </a:lnSpc>
              <a:buNone/>
            </a:pPr>
            <a:r>
              <a:rPr lang="en-US" sz="1900" b="1" dirty="0">
                <a:solidFill>
                  <a:srgbClr val="272525"/>
                </a:solidFill>
                <a:latin typeface="Arial" panose="020B0604020202020204" pitchFamily="34" charset="0"/>
                <a:ea typeface="Petrona Bold" pitchFamily="34" charset="-122"/>
                <a:cs typeface="Arial" panose="020B0604020202020204" pitchFamily="34" charset="0"/>
              </a:rPr>
              <a:t>משתתפים</a:t>
            </a:r>
            <a:endParaRPr lang="en-US" sz="1900" dirty="0"/>
          </a:p>
        </p:txBody>
      </p:sp>
      <p:sp>
        <p:nvSpPr>
          <p:cNvPr id="9" name="Text 7"/>
          <p:cNvSpPr/>
          <p:nvPr/>
        </p:nvSpPr>
        <p:spPr>
          <a:xfrm>
            <a:off x="786289" y="3135630"/>
            <a:ext cx="4955619" cy="2714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2100"/>
              </a:lnSpc>
              <a:buNone/>
            </a:pPr>
            <a:r>
              <a:rPr lang="en-US" sz="1400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תלמידים מחמישה בתי ספר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786289" y="3817858"/>
            <a:ext cx="4955619" cy="5893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4600"/>
              </a:lnSpc>
              <a:buNone/>
            </a:pPr>
            <a:r>
              <a:rPr lang="en-US" sz="4600" b="1" dirty="0">
                <a:solidFill>
                  <a:srgbClr val="272525"/>
                </a:solidFill>
                <a:latin typeface="Arial" panose="020B0604020202020204" pitchFamily="34" charset="0"/>
                <a:ea typeface="Petrona Bold" pitchFamily="34" charset="-122"/>
                <a:cs typeface="Arial" panose="020B0604020202020204" pitchFamily="34" charset="0"/>
              </a:rPr>
              <a:t>5</a:t>
            </a:r>
            <a:endParaRPr lang="en-US" sz="4600" dirty="0"/>
          </a:p>
        </p:txBody>
      </p:sp>
      <p:sp>
        <p:nvSpPr>
          <p:cNvPr id="11" name="Text 9"/>
          <p:cNvSpPr/>
          <p:nvPr/>
        </p:nvSpPr>
        <p:spPr>
          <a:xfrm>
            <a:off x="2036088" y="4617006"/>
            <a:ext cx="2456021" cy="3069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2400"/>
              </a:lnSpc>
              <a:buNone/>
            </a:pPr>
            <a:r>
              <a:rPr lang="en-US" sz="1900" b="1" dirty="0">
                <a:solidFill>
                  <a:srgbClr val="272525"/>
                </a:solidFill>
                <a:latin typeface="Arial" panose="020B0604020202020204" pitchFamily="34" charset="0"/>
                <a:ea typeface="Petrona Bold" pitchFamily="34" charset="-122"/>
                <a:cs typeface="Arial" panose="020B0604020202020204" pitchFamily="34" charset="0"/>
              </a:rPr>
              <a:t>בתי ספר</a:t>
            </a:r>
            <a:endParaRPr lang="en-US" sz="1900" dirty="0"/>
          </a:p>
        </p:txBody>
      </p:sp>
      <p:sp>
        <p:nvSpPr>
          <p:cNvPr id="12" name="Text 10"/>
          <p:cNvSpPr/>
          <p:nvPr/>
        </p:nvSpPr>
        <p:spPr>
          <a:xfrm>
            <a:off x="786289" y="5084683"/>
            <a:ext cx="4955619" cy="2714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2100"/>
              </a:lnSpc>
              <a:buNone/>
            </a:pPr>
            <a:r>
              <a:rPr lang="en-US" sz="1400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תיכונים ציבוריים בארביל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786289" y="5766911"/>
            <a:ext cx="4955619" cy="5893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4600"/>
              </a:lnSpc>
              <a:buNone/>
            </a:pPr>
            <a:r>
              <a:rPr lang="en-US" sz="4600" b="1" dirty="0">
                <a:solidFill>
                  <a:srgbClr val="272525"/>
                </a:solidFill>
                <a:latin typeface="Arial" panose="020B0604020202020204" pitchFamily="34" charset="0"/>
                <a:ea typeface="Petrona Bold" pitchFamily="34" charset="-122"/>
                <a:cs typeface="Arial" panose="020B0604020202020204" pitchFamily="34" charset="0"/>
              </a:rPr>
              <a:t>4</a:t>
            </a:r>
            <a:endParaRPr lang="en-US" sz="4600" dirty="0"/>
          </a:p>
        </p:txBody>
      </p:sp>
      <p:sp>
        <p:nvSpPr>
          <p:cNvPr id="14" name="Text 12"/>
          <p:cNvSpPr/>
          <p:nvPr/>
        </p:nvSpPr>
        <p:spPr>
          <a:xfrm>
            <a:off x="2036088" y="6566059"/>
            <a:ext cx="2456021" cy="3069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2400"/>
              </a:lnSpc>
              <a:buNone/>
            </a:pPr>
            <a:r>
              <a:rPr lang="en-US" sz="1900" b="1" dirty="0">
                <a:solidFill>
                  <a:srgbClr val="272525"/>
                </a:solidFill>
                <a:latin typeface="Arial" panose="020B0604020202020204" pitchFamily="34" charset="0"/>
                <a:ea typeface="Petrona Bold" pitchFamily="34" charset="-122"/>
                <a:cs typeface="Arial" panose="020B0604020202020204" pitchFamily="34" charset="0"/>
              </a:rPr>
              <a:t>חודשים</a:t>
            </a:r>
            <a:endParaRPr lang="en-US" sz="1900" dirty="0"/>
          </a:p>
        </p:txBody>
      </p:sp>
      <p:sp>
        <p:nvSpPr>
          <p:cNvPr id="15" name="Text 13"/>
          <p:cNvSpPr/>
          <p:nvPr/>
        </p:nvSpPr>
        <p:spPr>
          <a:xfrm>
            <a:off x="786289" y="7033736"/>
            <a:ext cx="4955619" cy="2714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2100"/>
              </a:lnSpc>
              <a:buNone/>
            </a:pPr>
            <a:r>
              <a:rPr lang="en-US" sz="1400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תקופת איסוף נתונים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4630400" cy="248090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926931" y="3453884"/>
            <a:ext cx="7909679" cy="6822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5350"/>
              </a:lnSpc>
              <a:buNone/>
            </a:pPr>
            <a:r>
              <a:rPr lang="en-US" sz="4250" b="1" dirty="0">
                <a:solidFill>
                  <a:srgbClr val="F95F88"/>
                </a:solidFill>
                <a:latin typeface="Arial" panose="020B0604020202020204" pitchFamily="34" charset="0"/>
                <a:ea typeface="Petrona Bold" pitchFamily="34" charset="-122"/>
                <a:cs typeface="Arial" panose="020B0604020202020204" pitchFamily="34" charset="0"/>
              </a:rPr>
              <a:t>מאפיינים דמוגרפיים ודפוסי שימוש</a:t>
            </a:r>
            <a:endParaRPr lang="en-US" sz="42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340477" y="4433768"/>
            <a:ext cx="496133" cy="496133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0363557" y="4551521"/>
            <a:ext cx="2728913" cy="3411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650"/>
              </a:lnSpc>
              <a:buNone/>
            </a:pPr>
            <a:r>
              <a:rPr lang="en-US" sz="2100" b="1" dirty="0">
                <a:solidFill>
                  <a:srgbClr val="272525"/>
                </a:solidFill>
                <a:latin typeface="Arial" panose="020B0604020202020204" pitchFamily="34" charset="0"/>
                <a:ea typeface="Petrona Bold" pitchFamily="34" charset="-122"/>
                <a:cs typeface="Arial" panose="020B0604020202020204" pitchFamily="34" charset="0"/>
              </a:rPr>
              <a:t>התפלגות גילאים</a:t>
            </a:r>
            <a:endParaRPr lang="en-US" sz="2100" dirty="0"/>
          </a:p>
        </p:txBody>
      </p:sp>
      <p:sp>
        <p:nvSpPr>
          <p:cNvPr id="6" name="Text 2"/>
          <p:cNvSpPr/>
          <p:nvPr/>
        </p:nvSpPr>
        <p:spPr>
          <a:xfrm>
            <a:off x="7439263" y="5011698"/>
            <a:ext cx="5653207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 rtl="1">
              <a:lnSpc>
                <a:spcPts val="2500"/>
              </a:lnSpc>
              <a:buNone/>
            </a:pPr>
            <a:r>
              <a:rPr lang="en-US" sz="1550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גיל ממוצע: 16.18±1.09 שנים. 53.2% בני 16-17, 33.0% בני 14-15, ו-13.8% בני 18-19.</a:t>
            </a:r>
            <a:endParaRPr lang="en-US" sz="15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695123" y="4433768"/>
            <a:ext cx="496133" cy="496133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3718203" y="4551521"/>
            <a:ext cx="2728913" cy="3411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650"/>
              </a:lnSpc>
              <a:buNone/>
            </a:pPr>
            <a:r>
              <a:rPr lang="en-US" sz="2100" b="1" dirty="0">
                <a:solidFill>
                  <a:srgbClr val="272525"/>
                </a:solidFill>
                <a:latin typeface="Arial" panose="020B0604020202020204" pitchFamily="34" charset="0"/>
                <a:ea typeface="Petrona Bold" pitchFamily="34" charset="-122"/>
                <a:cs typeface="Arial" panose="020B0604020202020204" pitchFamily="34" charset="0"/>
              </a:rPr>
              <a:t>מגדר</a:t>
            </a:r>
            <a:endParaRPr lang="en-US" sz="2100" dirty="0"/>
          </a:p>
        </p:txBody>
      </p:sp>
      <p:sp>
        <p:nvSpPr>
          <p:cNvPr id="9" name="Text 4"/>
          <p:cNvSpPr/>
          <p:nvPr/>
        </p:nvSpPr>
        <p:spPr>
          <a:xfrm>
            <a:off x="793790" y="5011698"/>
            <a:ext cx="5653326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 rtl="1">
              <a:lnSpc>
                <a:spcPts val="2500"/>
              </a:lnSpc>
              <a:buNone/>
            </a:pPr>
            <a:r>
              <a:rPr lang="en-US" sz="1550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53.4% נקבות ו-46.6% זכרים, עם התפלגות שווה יחסית בין כיתות י', י"א, י"ב.</a:t>
            </a:r>
            <a:endParaRPr lang="en-US" sz="15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3340477" y="6043613"/>
            <a:ext cx="496133" cy="496133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0363557" y="6161365"/>
            <a:ext cx="2728913" cy="3411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650"/>
              </a:lnSpc>
              <a:buNone/>
            </a:pPr>
            <a:r>
              <a:rPr lang="en-US" sz="2100" b="1" dirty="0">
                <a:solidFill>
                  <a:srgbClr val="272525"/>
                </a:solidFill>
                <a:latin typeface="Arial" panose="020B0604020202020204" pitchFamily="34" charset="0"/>
                <a:ea typeface="Petrona Bold" pitchFamily="34" charset="-122"/>
                <a:cs typeface="Arial" panose="020B0604020202020204" pitchFamily="34" charset="0"/>
              </a:rPr>
              <a:t>שעות שימוש יומיות</a:t>
            </a:r>
            <a:endParaRPr lang="en-US" sz="2100" dirty="0"/>
          </a:p>
        </p:txBody>
      </p:sp>
      <p:sp>
        <p:nvSpPr>
          <p:cNvPr id="12" name="Text 6"/>
          <p:cNvSpPr/>
          <p:nvPr/>
        </p:nvSpPr>
        <p:spPr>
          <a:xfrm>
            <a:off x="7439263" y="6621542"/>
            <a:ext cx="5653207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 rtl="1">
              <a:lnSpc>
                <a:spcPts val="2500"/>
              </a:lnSpc>
              <a:buNone/>
            </a:pPr>
            <a:r>
              <a:rPr lang="en-US" sz="1550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37.2% משתמשים 1-2 שעות, 34.0% משתמשים 2-4 שעות, 21.4% משתמשים 4-6 שעות, ו-7.4% מעל 6 שעות.</a:t>
            </a:r>
            <a:endParaRPr lang="en-US" sz="15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695123" y="6043613"/>
            <a:ext cx="496133" cy="496133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3718203" y="6161365"/>
            <a:ext cx="2728913" cy="3411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650"/>
              </a:lnSpc>
              <a:buNone/>
            </a:pPr>
            <a:r>
              <a:rPr lang="en-US" sz="2100" b="1" dirty="0">
                <a:solidFill>
                  <a:srgbClr val="272525"/>
                </a:solidFill>
                <a:latin typeface="Arial" panose="020B0604020202020204" pitchFamily="34" charset="0"/>
                <a:ea typeface="Petrona Bold" pitchFamily="34" charset="-122"/>
                <a:cs typeface="Arial" panose="020B0604020202020204" pitchFamily="34" charset="0"/>
              </a:rPr>
              <a:t>פלטפורמות מועדפות</a:t>
            </a:r>
            <a:endParaRPr lang="en-US" sz="2100" dirty="0"/>
          </a:p>
        </p:txBody>
      </p:sp>
      <p:sp>
        <p:nvSpPr>
          <p:cNvPr id="15" name="Text 8"/>
          <p:cNvSpPr/>
          <p:nvPr/>
        </p:nvSpPr>
        <p:spPr>
          <a:xfrm>
            <a:off x="793790" y="6621542"/>
            <a:ext cx="5653326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YouTube (26.3%) ו-TikTok (25.7%) הן הפופולריות ביותר. 51.6% משתמשים ב-4 רשתות חברתיות שונות.</a:t>
            </a:r>
            <a:endParaRPr lang="en-US" sz="15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044934" y="658773"/>
            <a:ext cx="5791676" cy="4435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3450"/>
              </a:lnSpc>
              <a:buNone/>
            </a:pPr>
            <a:r>
              <a:rPr lang="en-US" sz="2750" b="1" dirty="0">
                <a:solidFill>
                  <a:srgbClr val="F95F88"/>
                </a:solidFill>
                <a:latin typeface="Arial" panose="020B0604020202020204" pitchFamily="34" charset="0"/>
                <a:ea typeface="Petrona Bold" pitchFamily="34" charset="-122"/>
                <a:cs typeface="Arial" panose="020B0604020202020204" pitchFamily="34" charset="0"/>
              </a:rPr>
              <a:t>תפיסות לגבי השפעת המדיה החברתית</a:t>
            </a:r>
            <a:endParaRPr lang="en-US" sz="2750" dirty="0"/>
          </a:p>
        </p:txBody>
      </p:sp>
      <p:sp>
        <p:nvSpPr>
          <p:cNvPr id="3" name="Text 1"/>
          <p:cNvSpPr/>
          <p:nvPr/>
        </p:nvSpPr>
        <p:spPr>
          <a:xfrm>
            <a:off x="9808845" y="2108359"/>
            <a:ext cx="1586746" cy="3224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2500"/>
              </a:lnSpc>
              <a:buNone/>
            </a:pPr>
            <a:r>
              <a:rPr lang="en-US" sz="2500" b="1" dirty="0">
                <a:solidFill>
                  <a:srgbClr val="272525"/>
                </a:solidFill>
                <a:latin typeface="Arial" panose="020B0604020202020204" pitchFamily="34" charset="0"/>
                <a:ea typeface="Petrona Bold" pitchFamily="34" charset="-122"/>
                <a:cs typeface="Arial" panose="020B0604020202020204" pitchFamily="34" charset="0"/>
              </a:rPr>
              <a:t>78.8%</a:t>
            </a:r>
            <a:endParaRPr lang="en-US" sz="2500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4537" y="1302068"/>
            <a:ext cx="1935123" cy="1935123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9715262" y="3353157"/>
            <a:ext cx="1773793" cy="2216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1700"/>
              </a:lnSpc>
              <a:buNone/>
            </a:pPr>
            <a:r>
              <a:rPr lang="en-US" sz="1350" b="1" dirty="0">
                <a:solidFill>
                  <a:srgbClr val="272525"/>
                </a:solidFill>
                <a:latin typeface="Arial" panose="020B0604020202020204" pitchFamily="34" charset="0"/>
                <a:ea typeface="Petrona Bold" pitchFamily="34" charset="-122"/>
                <a:cs typeface="Arial" panose="020B0604020202020204" pitchFamily="34" charset="0"/>
              </a:rPr>
              <a:t>בזבוז זמן</a:t>
            </a:r>
            <a:endParaRPr lang="en-US" sz="1350" dirty="0"/>
          </a:p>
        </p:txBody>
      </p:sp>
      <p:sp>
        <p:nvSpPr>
          <p:cNvPr id="6" name="Text 3"/>
          <p:cNvSpPr/>
          <p:nvPr/>
        </p:nvSpPr>
        <p:spPr>
          <a:xfrm>
            <a:off x="7367587" y="3625096"/>
            <a:ext cx="6469023" cy="1702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1300"/>
              </a:lnSpc>
              <a:buNone/>
            </a:pPr>
            <a:r>
              <a:rPr lang="en-US" sz="1000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הסכימו שמדיה חברתית מבזבזת את זמנם</a:t>
            </a:r>
            <a:endParaRPr lang="en-US" sz="1000" dirty="0"/>
          </a:p>
        </p:txBody>
      </p:sp>
      <p:sp>
        <p:nvSpPr>
          <p:cNvPr id="7" name="Text 4"/>
          <p:cNvSpPr/>
          <p:nvPr/>
        </p:nvSpPr>
        <p:spPr>
          <a:xfrm>
            <a:off x="3235047" y="2108359"/>
            <a:ext cx="1586746" cy="3224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2500"/>
              </a:lnSpc>
              <a:buNone/>
            </a:pPr>
            <a:r>
              <a:rPr lang="en-US" sz="2500" b="1" dirty="0">
                <a:solidFill>
                  <a:srgbClr val="272525"/>
                </a:solidFill>
                <a:latin typeface="Arial" panose="020B0604020202020204" pitchFamily="34" charset="0"/>
                <a:ea typeface="Petrona Bold" pitchFamily="34" charset="-122"/>
                <a:cs typeface="Arial" panose="020B0604020202020204" pitchFamily="34" charset="0"/>
              </a:rPr>
              <a:t>73.8%</a:t>
            </a:r>
            <a:endParaRPr lang="en-US" sz="2500" dirty="0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0740" y="1302068"/>
            <a:ext cx="1935123" cy="1935123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3141464" y="3353157"/>
            <a:ext cx="1773793" cy="2216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1700"/>
              </a:lnSpc>
              <a:buNone/>
            </a:pPr>
            <a:r>
              <a:rPr lang="en-US" sz="1350" b="1" dirty="0">
                <a:solidFill>
                  <a:srgbClr val="272525"/>
                </a:solidFill>
                <a:latin typeface="Arial" panose="020B0604020202020204" pitchFamily="34" charset="0"/>
                <a:ea typeface="Petrona Bold" pitchFamily="34" charset="-122"/>
                <a:cs typeface="Arial" panose="020B0604020202020204" pitchFamily="34" charset="0"/>
              </a:rPr>
              <a:t>עצלות</a:t>
            </a:r>
            <a:endParaRPr lang="en-US" sz="1350" dirty="0"/>
          </a:p>
        </p:txBody>
      </p:sp>
      <p:sp>
        <p:nvSpPr>
          <p:cNvPr id="10" name="Text 6"/>
          <p:cNvSpPr/>
          <p:nvPr/>
        </p:nvSpPr>
        <p:spPr>
          <a:xfrm>
            <a:off x="793790" y="3625096"/>
            <a:ext cx="6469023" cy="1702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1300"/>
              </a:lnSpc>
              <a:buNone/>
            </a:pPr>
            <a:r>
              <a:rPr lang="en-US" sz="1000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הודו שנעשו עצלנים בעבודתם</a:t>
            </a:r>
            <a:endParaRPr lang="en-US" sz="1000" dirty="0"/>
          </a:p>
        </p:txBody>
      </p:sp>
      <p:sp>
        <p:nvSpPr>
          <p:cNvPr id="11" name="Text 7"/>
          <p:cNvSpPr/>
          <p:nvPr/>
        </p:nvSpPr>
        <p:spPr>
          <a:xfrm>
            <a:off x="9808845" y="4801433"/>
            <a:ext cx="1586746" cy="3224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2500"/>
              </a:lnSpc>
              <a:buNone/>
            </a:pPr>
            <a:r>
              <a:rPr lang="en-US" sz="2500" b="1" dirty="0">
                <a:solidFill>
                  <a:srgbClr val="272525"/>
                </a:solidFill>
                <a:latin typeface="Arial" panose="020B0604020202020204" pitchFamily="34" charset="0"/>
                <a:ea typeface="Petrona Bold" pitchFamily="34" charset="-122"/>
                <a:cs typeface="Arial" panose="020B0604020202020204" pitchFamily="34" charset="0"/>
              </a:rPr>
              <a:t>62.0%</a:t>
            </a:r>
            <a:endParaRPr lang="en-US" sz="2500" dirty="0"/>
          </a:p>
        </p:txBody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4537" y="3995142"/>
            <a:ext cx="1935123" cy="1935123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9715262" y="6046232"/>
            <a:ext cx="1773793" cy="2216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1700"/>
              </a:lnSpc>
              <a:buNone/>
            </a:pPr>
            <a:r>
              <a:rPr lang="en-US" sz="1350" b="1" dirty="0">
                <a:solidFill>
                  <a:srgbClr val="272525"/>
                </a:solidFill>
                <a:latin typeface="Arial" panose="020B0604020202020204" pitchFamily="34" charset="0"/>
                <a:ea typeface="Petrona Bold" pitchFamily="34" charset="-122"/>
                <a:cs typeface="Arial" panose="020B0604020202020204" pitchFamily="34" charset="0"/>
              </a:rPr>
              <a:t>הפרעות שינה ואכילה</a:t>
            </a:r>
            <a:endParaRPr lang="en-US" sz="1350" dirty="0"/>
          </a:p>
        </p:txBody>
      </p:sp>
      <p:sp>
        <p:nvSpPr>
          <p:cNvPr id="14" name="Text 9"/>
          <p:cNvSpPr/>
          <p:nvPr/>
        </p:nvSpPr>
        <p:spPr>
          <a:xfrm>
            <a:off x="7367587" y="6318171"/>
            <a:ext cx="6469023" cy="1702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1300"/>
              </a:lnSpc>
              <a:buNone/>
            </a:pPr>
            <a:r>
              <a:rPr lang="en-US" sz="1000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דיווחו על קשיים בשינה ושכחת אכילה</a:t>
            </a:r>
            <a:endParaRPr lang="en-US" sz="1000" dirty="0"/>
          </a:p>
        </p:txBody>
      </p:sp>
      <p:sp>
        <p:nvSpPr>
          <p:cNvPr id="15" name="Text 10"/>
          <p:cNvSpPr/>
          <p:nvPr/>
        </p:nvSpPr>
        <p:spPr>
          <a:xfrm>
            <a:off x="3235047" y="4801433"/>
            <a:ext cx="1586746" cy="3224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2500"/>
              </a:lnSpc>
              <a:buNone/>
            </a:pPr>
            <a:r>
              <a:rPr lang="en-US" sz="2500" b="1" dirty="0">
                <a:solidFill>
                  <a:srgbClr val="272525"/>
                </a:solidFill>
                <a:latin typeface="Arial" panose="020B0604020202020204" pitchFamily="34" charset="0"/>
                <a:ea typeface="Petrona Bold" pitchFamily="34" charset="-122"/>
                <a:cs typeface="Arial" panose="020B0604020202020204" pitchFamily="34" charset="0"/>
              </a:rPr>
              <a:t>60.6%</a:t>
            </a:r>
            <a:endParaRPr lang="en-US" sz="2500" dirty="0"/>
          </a:p>
        </p:txBody>
      </p:sp>
      <p:pic>
        <p:nvPicPr>
          <p:cNvPr id="16" name="Image 3" descr="preencoded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0740" y="3995142"/>
            <a:ext cx="1935123" cy="1935123"/>
          </a:xfrm>
          <a:prstGeom prst="rect">
            <a:avLst/>
          </a:prstGeom>
        </p:spPr>
      </p:pic>
      <p:sp>
        <p:nvSpPr>
          <p:cNvPr id="17" name="Text 11"/>
          <p:cNvSpPr/>
          <p:nvPr/>
        </p:nvSpPr>
        <p:spPr>
          <a:xfrm>
            <a:off x="3141464" y="6046232"/>
            <a:ext cx="1773793" cy="2216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1700"/>
              </a:lnSpc>
              <a:buNone/>
            </a:pPr>
            <a:r>
              <a:rPr lang="en-US" sz="1350" b="1" dirty="0">
                <a:solidFill>
                  <a:srgbClr val="272525"/>
                </a:solidFill>
                <a:latin typeface="Arial" panose="020B0604020202020204" pitchFamily="34" charset="0"/>
                <a:ea typeface="Petrona Bold" pitchFamily="34" charset="-122"/>
                <a:cs typeface="Arial" panose="020B0604020202020204" pitchFamily="34" charset="0"/>
              </a:rPr>
              <a:t>הסחת דעת</a:t>
            </a:r>
            <a:endParaRPr lang="en-US" sz="1350" dirty="0"/>
          </a:p>
        </p:txBody>
      </p:sp>
      <p:sp>
        <p:nvSpPr>
          <p:cNvPr id="18" name="Text 12"/>
          <p:cNvSpPr/>
          <p:nvPr/>
        </p:nvSpPr>
        <p:spPr>
          <a:xfrm>
            <a:off x="793790" y="6318171"/>
            <a:ext cx="6469023" cy="1702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1300"/>
              </a:lnSpc>
              <a:buNone/>
            </a:pPr>
            <a:r>
              <a:rPr lang="en-US" sz="1000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הסכימו שזה מפריע ללמידה</a:t>
            </a:r>
            <a:endParaRPr lang="en-US" sz="1000" dirty="0"/>
          </a:p>
        </p:txBody>
      </p:sp>
      <p:sp>
        <p:nvSpPr>
          <p:cNvPr id="19" name="Text 13"/>
          <p:cNvSpPr/>
          <p:nvPr/>
        </p:nvSpPr>
        <p:spPr>
          <a:xfrm>
            <a:off x="11962209" y="6666548"/>
            <a:ext cx="1874401" cy="2216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1700"/>
              </a:lnSpc>
              <a:buNone/>
            </a:pPr>
            <a:r>
              <a:rPr lang="en-US" sz="1350" b="1" dirty="0">
                <a:solidFill>
                  <a:srgbClr val="F95F88"/>
                </a:solidFill>
                <a:latin typeface="Arial" panose="020B0604020202020204" pitchFamily="34" charset="0"/>
                <a:ea typeface="Petrona Bold" pitchFamily="34" charset="-122"/>
                <a:cs typeface="Arial" panose="020B0604020202020204" pitchFamily="34" charset="0"/>
              </a:rPr>
              <a:t>השפעות שליליות נוספות</a:t>
            </a:r>
            <a:endParaRPr lang="en-US" sz="1350" dirty="0"/>
          </a:p>
        </p:txBody>
      </p:sp>
      <p:sp>
        <p:nvSpPr>
          <p:cNvPr id="20" name="Text 14"/>
          <p:cNvSpPr/>
          <p:nvPr/>
        </p:nvSpPr>
        <p:spPr>
          <a:xfrm>
            <a:off x="7472482" y="6972062"/>
            <a:ext cx="6364129" cy="1702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r" rtl="1">
              <a:lnSpc>
                <a:spcPts val="1300"/>
              </a:lnSpc>
              <a:buSzPct val="100000"/>
              <a:buChar char="•"/>
            </a:pPr>
            <a:r>
              <a:rPr lang="en-US" sz="1000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72.6% מאחרים בהגשת מ과제בגלל זמן ברשתות</a:t>
            </a:r>
            <a:endParaRPr lang="en-US" sz="1000" dirty="0"/>
          </a:p>
        </p:txBody>
      </p:sp>
      <p:sp>
        <p:nvSpPr>
          <p:cNvPr id="21" name="Text 15"/>
          <p:cNvSpPr/>
          <p:nvPr/>
        </p:nvSpPr>
        <p:spPr>
          <a:xfrm>
            <a:off x="7472482" y="7171611"/>
            <a:ext cx="6364129" cy="1702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r" rtl="1">
              <a:lnSpc>
                <a:spcPts val="1300"/>
              </a:lnSpc>
              <a:buSzPct val="100000"/>
              <a:buChar char="•"/>
            </a:pPr>
            <a:r>
              <a:rPr lang="en-US" sz="1000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50.6% חווים חסימת מיקוד בלימודים</a:t>
            </a:r>
            <a:endParaRPr lang="en-US" sz="1000" dirty="0"/>
          </a:p>
        </p:txBody>
      </p:sp>
      <p:sp>
        <p:nvSpPr>
          <p:cNvPr id="22" name="Text 16"/>
          <p:cNvSpPr/>
          <p:nvPr/>
        </p:nvSpPr>
        <p:spPr>
          <a:xfrm>
            <a:off x="7472482" y="7371159"/>
            <a:ext cx="6364129" cy="1702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r" rtl="1">
              <a:lnSpc>
                <a:spcPts val="1300"/>
              </a:lnSpc>
              <a:buSzPct val="100000"/>
              <a:buChar char="•"/>
            </a:pPr>
            <a:r>
              <a:rPr lang="en-US" sz="1000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59.2% מדווחים על הפרעה ביכולת ללמוד או להשלים מטלות</a:t>
            </a:r>
            <a:endParaRPr lang="en-US" sz="1000" dirty="0"/>
          </a:p>
        </p:txBody>
      </p:sp>
      <p:sp>
        <p:nvSpPr>
          <p:cNvPr id="23" name="Text 17"/>
          <p:cNvSpPr/>
          <p:nvPr/>
        </p:nvSpPr>
        <p:spPr>
          <a:xfrm>
            <a:off x="5376505" y="6666548"/>
            <a:ext cx="1773793" cy="2216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1700"/>
              </a:lnSpc>
              <a:buNone/>
            </a:pPr>
            <a:r>
              <a:rPr lang="en-US" sz="1350" b="1" dirty="0">
                <a:solidFill>
                  <a:srgbClr val="F95F88"/>
                </a:solidFill>
                <a:latin typeface="Arial" panose="020B0604020202020204" pitchFamily="34" charset="0"/>
                <a:ea typeface="Petrona Bold" pitchFamily="34" charset="-122"/>
                <a:cs typeface="Arial" panose="020B0604020202020204" pitchFamily="34" charset="0"/>
              </a:rPr>
              <a:t>יתרונות נתפסים</a:t>
            </a:r>
            <a:endParaRPr lang="en-US" sz="1350" dirty="0"/>
          </a:p>
        </p:txBody>
      </p:sp>
      <p:sp>
        <p:nvSpPr>
          <p:cNvPr id="24" name="Text 18"/>
          <p:cNvSpPr/>
          <p:nvPr/>
        </p:nvSpPr>
        <p:spPr>
          <a:xfrm>
            <a:off x="786170" y="6972062"/>
            <a:ext cx="6364129" cy="3405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 rtl="1">
              <a:lnSpc>
                <a:spcPts val="1300"/>
              </a:lnSpc>
              <a:buNone/>
            </a:pPr>
            <a:r>
              <a:rPr lang="en-US" sz="1000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רק 9.8% הרגישו שרשתות חברתיות משפרות את כישורי הלמידה שלהם - הציון הנמוך ביותר (1.31±0.64), מה שמצביע על כך שהיתרונות הנתפסים היו מינימליים.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326356" y="849868"/>
            <a:ext cx="7023854" cy="5116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4000"/>
              </a:lnSpc>
              <a:buNone/>
            </a:pPr>
            <a:r>
              <a:rPr lang="en-US" sz="3200" b="1" dirty="0">
                <a:solidFill>
                  <a:srgbClr val="F95F88"/>
                </a:solidFill>
                <a:latin typeface="Arial" panose="020B0604020202020204" pitchFamily="34" charset="0"/>
                <a:ea typeface="Petrona Bold" pitchFamily="34" charset="-122"/>
                <a:cs typeface="Arial" panose="020B0604020202020204" pitchFamily="34" charset="0"/>
              </a:rPr>
              <a:t>קשר בין שעות שימוש לביצועים אקדמיים</a:t>
            </a:r>
            <a:endParaRPr lang="en-US" sz="3200" dirty="0"/>
          </a:p>
        </p:txBody>
      </p:sp>
      <p:sp>
        <p:nvSpPr>
          <p:cNvPr id="4" name="Text 1"/>
          <p:cNvSpPr/>
          <p:nvPr/>
        </p:nvSpPr>
        <p:spPr>
          <a:xfrm>
            <a:off x="793790" y="1528882"/>
            <a:ext cx="7556421" cy="2083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1600"/>
              </a:lnSpc>
              <a:buNone/>
            </a:pPr>
            <a:r>
              <a:rPr lang="en-US" sz="1150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נמצא קשר מובהק ביותר (p&lt;0.001) בין שעות שימוש יומיות לביצועים אקדמיים. ככל שהשימוש עלה, הביצועים ירדו באופן דרמטי.</a:t>
            </a:r>
            <a:endParaRPr lang="en-US" sz="1150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5951" y="1862733"/>
            <a:ext cx="744260" cy="1379220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5447705" y="2011561"/>
            <a:ext cx="2046684" cy="2557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000"/>
              </a:lnSpc>
              <a:buNone/>
            </a:pPr>
            <a:r>
              <a:rPr lang="en-US" sz="1600" b="1" dirty="0">
                <a:solidFill>
                  <a:srgbClr val="272525"/>
                </a:solidFill>
                <a:latin typeface="Arial" panose="020B0604020202020204" pitchFamily="34" charset="0"/>
                <a:ea typeface="Petrona Bold" pitchFamily="34" charset="-122"/>
                <a:cs typeface="Arial" panose="020B0604020202020204" pitchFamily="34" charset="0"/>
              </a:rPr>
              <a:t>1-2 שעות</a:t>
            </a:r>
            <a:endParaRPr lang="en-US" sz="1600" dirty="0"/>
          </a:p>
        </p:txBody>
      </p:sp>
      <p:sp>
        <p:nvSpPr>
          <p:cNvPr id="7" name="Text 3"/>
          <p:cNvSpPr/>
          <p:nvPr/>
        </p:nvSpPr>
        <p:spPr>
          <a:xfrm>
            <a:off x="793790" y="2334220"/>
            <a:ext cx="6700599" cy="2083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1600"/>
              </a:lnSpc>
              <a:buNone/>
            </a:pPr>
            <a:r>
              <a:rPr lang="en-US" sz="1150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ממוצע GPA: 3.42±0.58</a:t>
            </a:r>
            <a:endParaRPr lang="en-US" sz="1150" dirty="0"/>
          </a:p>
        </p:txBody>
      </p:sp>
      <p:sp>
        <p:nvSpPr>
          <p:cNvPr id="8" name="Text 4"/>
          <p:cNvSpPr/>
          <p:nvPr/>
        </p:nvSpPr>
        <p:spPr>
          <a:xfrm>
            <a:off x="793790" y="2609493"/>
            <a:ext cx="6700599" cy="2083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1600"/>
              </a:lnSpc>
              <a:buNone/>
            </a:pPr>
            <a:r>
              <a:rPr lang="en-US" sz="1150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15.1% עם ציונים יורדים</a:t>
            </a:r>
            <a:endParaRPr lang="en-US" sz="1150" dirty="0"/>
          </a:p>
        </p:txBody>
      </p:sp>
      <p:sp>
        <p:nvSpPr>
          <p:cNvPr id="9" name="Text 5"/>
          <p:cNvSpPr/>
          <p:nvPr/>
        </p:nvSpPr>
        <p:spPr>
          <a:xfrm>
            <a:off x="793790" y="2884765"/>
            <a:ext cx="6700599" cy="2083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1600"/>
              </a:lnSpc>
              <a:buNone/>
            </a:pPr>
            <a:r>
              <a:rPr lang="en-US" sz="1150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2.8 שעות שיעורי בית ביום</a:t>
            </a:r>
            <a:endParaRPr lang="en-US" sz="1150" dirty="0"/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5951" y="3241953"/>
            <a:ext cx="744260" cy="1379220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5447705" y="3390781"/>
            <a:ext cx="2046684" cy="2557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000"/>
              </a:lnSpc>
              <a:buNone/>
            </a:pPr>
            <a:r>
              <a:rPr lang="en-US" sz="1600" b="1" dirty="0">
                <a:solidFill>
                  <a:srgbClr val="272525"/>
                </a:solidFill>
                <a:latin typeface="Arial" panose="020B0604020202020204" pitchFamily="34" charset="0"/>
                <a:ea typeface="Petrona Bold" pitchFamily="34" charset="-122"/>
                <a:cs typeface="Arial" panose="020B0604020202020204" pitchFamily="34" charset="0"/>
              </a:rPr>
              <a:t>2-4 שעות</a:t>
            </a:r>
            <a:endParaRPr lang="en-US" sz="1600" dirty="0"/>
          </a:p>
        </p:txBody>
      </p:sp>
      <p:sp>
        <p:nvSpPr>
          <p:cNvPr id="12" name="Text 7"/>
          <p:cNvSpPr/>
          <p:nvPr/>
        </p:nvSpPr>
        <p:spPr>
          <a:xfrm>
            <a:off x="793790" y="3713440"/>
            <a:ext cx="6700599" cy="2083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1600"/>
              </a:lnSpc>
              <a:buNone/>
            </a:pPr>
            <a:r>
              <a:rPr lang="en-US" sz="1150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ממוצע GPA: 3.15±0.62</a:t>
            </a:r>
            <a:endParaRPr lang="en-US" sz="1150" dirty="0"/>
          </a:p>
        </p:txBody>
      </p:sp>
      <p:sp>
        <p:nvSpPr>
          <p:cNvPr id="13" name="Text 8"/>
          <p:cNvSpPr/>
          <p:nvPr/>
        </p:nvSpPr>
        <p:spPr>
          <a:xfrm>
            <a:off x="793790" y="3988713"/>
            <a:ext cx="6700599" cy="2083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1600"/>
              </a:lnSpc>
              <a:buNone/>
            </a:pPr>
            <a:r>
              <a:rPr lang="en-US" sz="1150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26.5% עם ציונים יורדים</a:t>
            </a:r>
            <a:endParaRPr lang="en-US" sz="1150" dirty="0"/>
          </a:p>
        </p:txBody>
      </p:sp>
      <p:sp>
        <p:nvSpPr>
          <p:cNvPr id="14" name="Text 9"/>
          <p:cNvSpPr/>
          <p:nvPr/>
        </p:nvSpPr>
        <p:spPr>
          <a:xfrm>
            <a:off x="793790" y="4263985"/>
            <a:ext cx="6700599" cy="2083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1600"/>
              </a:lnSpc>
              <a:buNone/>
            </a:pPr>
            <a:r>
              <a:rPr lang="en-US" sz="1150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2.3 שעות שיעורי בית ביום</a:t>
            </a:r>
            <a:endParaRPr lang="en-US" sz="1150" dirty="0"/>
          </a:p>
        </p:txBody>
      </p:sp>
      <p:pic>
        <p:nvPicPr>
          <p:cNvPr id="15" name="Image 3" descr="preencoded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5951" y="4621173"/>
            <a:ext cx="744260" cy="1379220"/>
          </a:xfrm>
          <a:prstGeom prst="rect">
            <a:avLst/>
          </a:prstGeom>
        </p:spPr>
      </p:pic>
      <p:sp>
        <p:nvSpPr>
          <p:cNvPr id="16" name="Text 10"/>
          <p:cNvSpPr/>
          <p:nvPr/>
        </p:nvSpPr>
        <p:spPr>
          <a:xfrm>
            <a:off x="5447705" y="4770001"/>
            <a:ext cx="2046684" cy="2557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000"/>
              </a:lnSpc>
              <a:buNone/>
            </a:pPr>
            <a:r>
              <a:rPr lang="en-US" sz="1600" b="1" dirty="0">
                <a:solidFill>
                  <a:srgbClr val="272525"/>
                </a:solidFill>
                <a:latin typeface="Arial" panose="020B0604020202020204" pitchFamily="34" charset="0"/>
                <a:ea typeface="Petrona Bold" pitchFamily="34" charset="-122"/>
                <a:cs typeface="Arial" panose="020B0604020202020204" pitchFamily="34" charset="0"/>
              </a:rPr>
              <a:t>4-6 שעות</a:t>
            </a:r>
            <a:endParaRPr lang="en-US" sz="1600" dirty="0"/>
          </a:p>
        </p:txBody>
      </p:sp>
      <p:sp>
        <p:nvSpPr>
          <p:cNvPr id="17" name="Text 11"/>
          <p:cNvSpPr/>
          <p:nvPr/>
        </p:nvSpPr>
        <p:spPr>
          <a:xfrm>
            <a:off x="793790" y="5092660"/>
            <a:ext cx="6700599" cy="2083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1600"/>
              </a:lnSpc>
              <a:buNone/>
            </a:pPr>
            <a:r>
              <a:rPr lang="en-US" sz="1150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ממוצע GPA: 2.89±0.71</a:t>
            </a:r>
            <a:endParaRPr lang="en-US" sz="1150" dirty="0"/>
          </a:p>
        </p:txBody>
      </p:sp>
      <p:sp>
        <p:nvSpPr>
          <p:cNvPr id="18" name="Text 12"/>
          <p:cNvSpPr/>
          <p:nvPr/>
        </p:nvSpPr>
        <p:spPr>
          <a:xfrm>
            <a:off x="793790" y="5367933"/>
            <a:ext cx="6700599" cy="2083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1600"/>
              </a:lnSpc>
              <a:buNone/>
            </a:pPr>
            <a:r>
              <a:rPr lang="en-US" sz="1150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35.5% עם ציונים יורדים</a:t>
            </a:r>
            <a:endParaRPr lang="en-US" sz="1150" dirty="0"/>
          </a:p>
        </p:txBody>
      </p:sp>
      <p:sp>
        <p:nvSpPr>
          <p:cNvPr id="19" name="Text 13"/>
          <p:cNvSpPr/>
          <p:nvPr/>
        </p:nvSpPr>
        <p:spPr>
          <a:xfrm>
            <a:off x="793790" y="5643205"/>
            <a:ext cx="6700599" cy="2083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1600"/>
              </a:lnSpc>
              <a:buNone/>
            </a:pPr>
            <a:r>
              <a:rPr lang="en-US" sz="1150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1.9 שעות שיעורי בית ביום</a:t>
            </a:r>
            <a:endParaRPr lang="en-US" sz="1150" dirty="0"/>
          </a:p>
        </p:txBody>
      </p:sp>
      <p:pic>
        <p:nvPicPr>
          <p:cNvPr id="20" name="Image 4" descr="preencoded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5951" y="6000393"/>
            <a:ext cx="744260" cy="1379220"/>
          </a:xfrm>
          <a:prstGeom prst="rect">
            <a:avLst/>
          </a:prstGeom>
        </p:spPr>
      </p:pic>
      <p:sp>
        <p:nvSpPr>
          <p:cNvPr id="21" name="Text 14"/>
          <p:cNvSpPr/>
          <p:nvPr/>
        </p:nvSpPr>
        <p:spPr>
          <a:xfrm>
            <a:off x="5447705" y="6149221"/>
            <a:ext cx="2046684" cy="2557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000"/>
              </a:lnSpc>
              <a:buNone/>
            </a:pPr>
            <a:r>
              <a:rPr lang="en-US" sz="1600" b="1" dirty="0">
                <a:solidFill>
                  <a:srgbClr val="272525"/>
                </a:solidFill>
                <a:latin typeface="Arial" panose="020B0604020202020204" pitchFamily="34" charset="0"/>
                <a:ea typeface="Petrona Bold" pitchFamily="34" charset="-122"/>
                <a:cs typeface="Arial" panose="020B0604020202020204" pitchFamily="34" charset="0"/>
              </a:rPr>
              <a:t>מעל 6 שעות</a:t>
            </a:r>
            <a:endParaRPr lang="en-US" sz="1600" dirty="0"/>
          </a:p>
        </p:txBody>
      </p:sp>
      <p:sp>
        <p:nvSpPr>
          <p:cNvPr id="22" name="Text 15"/>
          <p:cNvSpPr/>
          <p:nvPr/>
        </p:nvSpPr>
        <p:spPr>
          <a:xfrm>
            <a:off x="793790" y="6471880"/>
            <a:ext cx="6700599" cy="2083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1600"/>
              </a:lnSpc>
              <a:buNone/>
            </a:pPr>
            <a:r>
              <a:rPr lang="en-US" sz="1150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ממוצע GPA: 2.51±0.79</a:t>
            </a:r>
            <a:endParaRPr lang="en-US" sz="1150" dirty="0"/>
          </a:p>
        </p:txBody>
      </p:sp>
      <p:sp>
        <p:nvSpPr>
          <p:cNvPr id="23" name="Text 16"/>
          <p:cNvSpPr/>
          <p:nvPr/>
        </p:nvSpPr>
        <p:spPr>
          <a:xfrm>
            <a:off x="793790" y="6747153"/>
            <a:ext cx="6700599" cy="2083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1600"/>
              </a:lnSpc>
              <a:buNone/>
            </a:pPr>
            <a:r>
              <a:rPr lang="en-US" sz="1150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48.6% עם ציונים יורדים</a:t>
            </a:r>
            <a:endParaRPr lang="en-US" sz="1150" dirty="0"/>
          </a:p>
        </p:txBody>
      </p:sp>
      <p:sp>
        <p:nvSpPr>
          <p:cNvPr id="24" name="Text 17"/>
          <p:cNvSpPr/>
          <p:nvPr/>
        </p:nvSpPr>
        <p:spPr>
          <a:xfrm>
            <a:off x="793790" y="7022425"/>
            <a:ext cx="6700599" cy="2083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1600"/>
              </a:lnSpc>
              <a:buNone/>
            </a:pPr>
            <a:r>
              <a:rPr lang="en-US" sz="1150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1.4 שעות שיעורי בית ביום</a:t>
            </a:r>
            <a:endParaRPr lang="en-US" sz="11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113395" y="734973"/>
            <a:ext cx="5723215" cy="4435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3450"/>
              </a:lnSpc>
              <a:buNone/>
            </a:pPr>
            <a:r>
              <a:rPr lang="en-US" sz="2750" b="1" dirty="0">
                <a:solidFill>
                  <a:srgbClr val="F95F88"/>
                </a:solidFill>
                <a:latin typeface="Arial" panose="020B0604020202020204" pitchFamily="34" charset="0"/>
                <a:ea typeface="Petrona Bold" pitchFamily="34" charset="-122"/>
                <a:cs typeface="Arial" panose="020B0604020202020204" pitchFamily="34" charset="0"/>
              </a:rPr>
              <a:t>השפעת סוג הפלטפורמה על הביצועים</a:t>
            </a:r>
            <a:endParaRPr lang="en-US" sz="27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8226" y="1398508"/>
            <a:ext cx="3268385" cy="326838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4970264" y="1388031"/>
            <a:ext cx="3515797" cy="2216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1700"/>
              </a:lnSpc>
              <a:buNone/>
            </a:pPr>
            <a:r>
              <a:rPr lang="en-US" sz="1350" b="1" dirty="0">
                <a:solidFill>
                  <a:srgbClr val="F95F88"/>
                </a:solidFill>
                <a:latin typeface="Arial" panose="020B0604020202020204" pitchFamily="34" charset="0"/>
                <a:ea typeface="Petrona Bold" pitchFamily="34" charset="-122"/>
                <a:cs typeface="Arial" panose="020B0604020202020204" pitchFamily="34" charset="0"/>
              </a:rPr>
              <a:t>הבדלים משמעותיים בין פלטפורמות (p=0.043)</a:t>
            </a:r>
            <a:endParaRPr lang="en-US" sz="1350" dirty="0"/>
          </a:p>
        </p:txBody>
      </p:sp>
      <p:sp>
        <p:nvSpPr>
          <p:cNvPr id="5" name="Shape 2"/>
          <p:cNvSpPr/>
          <p:nvPr/>
        </p:nvSpPr>
        <p:spPr>
          <a:xfrm>
            <a:off x="786289" y="1704023"/>
            <a:ext cx="7699772" cy="1842849"/>
          </a:xfrm>
          <a:prstGeom prst="roundRect">
            <a:avLst>
              <a:gd name="adj" fmla="val 2940"/>
            </a:avLst>
          </a:prstGeom>
          <a:solidFill>
            <a:srgbClr val="FDFAF7"/>
          </a:solidFill>
          <a:ln w="15240">
            <a:solidFill>
              <a:srgbClr val="C6BDDA"/>
            </a:solidFill>
            <a:prstDash val="solid"/>
          </a:ln>
        </p:spPr>
        <p:txBody>
          <a:bodyPr/>
          <a:lstStyle/>
          <a:p>
            <a:endParaRPr lang="he-IL"/>
          </a:p>
        </p:txBody>
      </p:sp>
      <p:sp>
        <p:nvSpPr>
          <p:cNvPr id="6" name="Shape 3"/>
          <p:cNvSpPr/>
          <p:nvPr/>
        </p:nvSpPr>
        <p:spPr>
          <a:xfrm>
            <a:off x="801529" y="1719263"/>
            <a:ext cx="7669292" cy="386953"/>
          </a:xfrm>
          <a:prstGeom prst="roundRect">
            <a:avLst>
              <a:gd name="adj" fmla="val 9276"/>
            </a:avLst>
          </a:prstGeom>
          <a:solidFill>
            <a:srgbClr val="E0D7F4"/>
          </a:solidFill>
          <a:ln/>
        </p:spPr>
        <p:txBody>
          <a:bodyPr/>
          <a:lstStyle/>
          <a:p>
            <a:endParaRPr lang="he-IL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39377" y="1812131"/>
            <a:ext cx="193477" cy="193477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930473" y="2190036"/>
            <a:ext cx="1773793" cy="2216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350" b="1" dirty="0">
                <a:solidFill>
                  <a:srgbClr val="272525"/>
                </a:solidFill>
                <a:latin typeface="Arial" panose="020B0604020202020204" pitchFamily="34" charset="0"/>
                <a:ea typeface="Petrona Bold" pitchFamily="34" charset="-122"/>
                <a:cs typeface="Arial" panose="020B0604020202020204" pitchFamily="34" charset="0"/>
              </a:rPr>
              <a:t>YouTube (חינוכי)</a:t>
            </a:r>
            <a:endParaRPr lang="en-US" sz="1350" dirty="0"/>
          </a:p>
        </p:txBody>
      </p:sp>
      <p:sp>
        <p:nvSpPr>
          <p:cNvPr id="9" name="Text 5"/>
          <p:cNvSpPr/>
          <p:nvPr/>
        </p:nvSpPr>
        <p:spPr>
          <a:xfrm>
            <a:off x="930473" y="2495550"/>
            <a:ext cx="7411403" cy="1702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1300"/>
              </a:lnSpc>
              <a:buNone/>
            </a:pPr>
            <a:r>
              <a:rPr lang="en-US" sz="1000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ממוצע GPA: 3.28±0.61</a:t>
            </a:r>
            <a:endParaRPr lang="en-US" sz="1000" dirty="0"/>
          </a:p>
        </p:txBody>
      </p:sp>
      <p:sp>
        <p:nvSpPr>
          <p:cNvPr id="10" name="Text 6"/>
          <p:cNvSpPr/>
          <p:nvPr/>
        </p:nvSpPr>
        <p:spPr>
          <a:xfrm>
            <a:off x="930473" y="2741176"/>
            <a:ext cx="7411403" cy="1702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1300"/>
              </a:lnSpc>
              <a:buNone/>
            </a:pPr>
            <a:r>
              <a:rPr lang="en-US" sz="1000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26.7% עם ציונים יורדים</a:t>
            </a:r>
            <a:endParaRPr lang="en-US" sz="1000" dirty="0"/>
          </a:p>
        </p:txBody>
      </p:sp>
      <p:sp>
        <p:nvSpPr>
          <p:cNvPr id="11" name="Text 7"/>
          <p:cNvSpPr/>
          <p:nvPr/>
        </p:nvSpPr>
        <p:spPr>
          <a:xfrm>
            <a:off x="930473" y="2986802"/>
            <a:ext cx="7411403" cy="1702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1300"/>
              </a:lnSpc>
              <a:buNone/>
            </a:pPr>
            <a:r>
              <a:rPr lang="en-US" sz="1000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22.1% עם איחורים במטלות</a:t>
            </a:r>
            <a:endParaRPr lang="en-US" sz="1000" dirty="0"/>
          </a:p>
        </p:txBody>
      </p:sp>
      <p:sp>
        <p:nvSpPr>
          <p:cNvPr id="12" name="Text 8"/>
          <p:cNvSpPr/>
          <p:nvPr/>
        </p:nvSpPr>
        <p:spPr>
          <a:xfrm>
            <a:off x="930473" y="3232428"/>
            <a:ext cx="7411403" cy="1702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1300"/>
              </a:lnSpc>
              <a:buNone/>
            </a:pPr>
            <a:r>
              <a:rPr lang="en-US" sz="1000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2.5 שעות שיעורי בית ביום</a:t>
            </a:r>
            <a:endParaRPr lang="en-US" sz="1000" dirty="0"/>
          </a:p>
        </p:txBody>
      </p:sp>
      <p:sp>
        <p:nvSpPr>
          <p:cNvPr id="13" name="Shape 9"/>
          <p:cNvSpPr/>
          <p:nvPr/>
        </p:nvSpPr>
        <p:spPr>
          <a:xfrm>
            <a:off x="786289" y="3630692"/>
            <a:ext cx="7699772" cy="1842849"/>
          </a:xfrm>
          <a:prstGeom prst="roundRect">
            <a:avLst>
              <a:gd name="adj" fmla="val 2940"/>
            </a:avLst>
          </a:prstGeom>
          <a:solidFill>
            <a:srgbClr val="FDFAF7"/>
          </a:solidFill>
          <a:ln w="15240">
            <a:solidFill>
              <a:srgbClr val="C6BDDA"/>
            </a:solidFill>
            <a:prstDash val="solid"/>
          </a:ln>
        </p:spPr>
        <p:txBody>
          <a:bodyPr/>
          <a:lstStyle/>
          <a:p>
            <a:endParaRPr lang="he-IL"/>
          </a:p>
        </p:txBody>
      </p:sp>
      <p:sp>
        <p:nvSpPr>
          <p:cNvPr id="14" name="Shape 10"/>
          <p:cNvSpPr/>
          <p:nvPr/>
        </p:nvSpPr>
        <p:spPr>
          <a:xfrm>
            <a:off x="801529" y="3645932"/>
            <a:ext cx="7669292" cy="386953"/>
          </a:xfrm>
          <a:prstGeom prst="roundRect">
            <a:avLst>
              <a:gd name="adj" fmla="val 9276"/>
            </a:avLst>
          </a:prstGeom>
          <a:solidFill>
            <a:srgbClr val="E0D7F4"/>
          </a:solidFill>
          <a:ln/>
        </p:spPr>
        <p:txBody>
          <a:bodyPr/>
          <a:lstStyle/>
          <a:p>
            <a:endParaRPr lang="he-IL"/>
          </a:p>
        </p:txBody>
      </p:sp>
      <p:pic>
        <p:nvPicPr>
          <p:cNvPr id="15" name="Image 2" descr="preencoded.png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539377" y="3738801"/>
            <a:ext cx="193477" cy="193477"/>
          </a:xfrm>
          <a:prstGeom prst="rect">
            <a:avLst/>
          </a:prstGeom>
        </p:spPr>
      </p:pic>
      <p:sp>
        <p:nvSpPr>
          <p:cNvPr id="16" name="Text 11"/>
          <p:cNvSpPr/>
          <p:nvPr/>
        </p:nvSpPr>
        <p:spPr>
          <a:xfrm>
            <a:off x="930473" y="4116705"/>
            <a:ext cx="2042636" cy="2216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350" b="1" dirty="0">
                <a:solidFill>
                  <a:srgbClr val="272525"/>
                </a:solidFill>
                <a:latin typeface="Arial" panose="020B0604020202020204" pitchFamily="34" charset="0"/>
                <a:ea typeface="Petrona Bold" pitchFamily="34" charset="-122"/>
                <a:cs typeface="Arial" panose="020B0604020202020204" pitchFamily="34" charset="0"/>
              </a:rPr>
              <a:t>TikTok/Instagram (בידור)</a:t>
            </a:r>
            <a:endParaRPr lang="en-US" sz="1350" dirty="0"/>
          </a:p>
        </p:txBody>
      </p:sp>
      <p:sp>
        <p:nvSpPr>
          <p:cNvPr id="17" name="Text 12"/>
          <p:cNvSpPr/>
          <p:nvPr/>
        </p:nvSpPr>
        <p:spPr>
          <a:xfrm>
            <a:off x="930473" y="4422219"/>
            <a:ext cx="7411403" cy="1702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1300"/>
              </a:lnSpc>
              <a:buNone/>
            </a:pPr>
            <a:r>
              <a:rPr lang="en-US" sz="1000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ממוצע GPA: 3.02±0.68</a:t>
            </a:r>
            <a:endParaRPr lang="en-US" sz="1000" dirty="0"/>
          </a:p>
        </p:txBody>
      </p:sp>
      <p:sp>
        <p:nvSpPr>
          <p:cNvPr id="18" name="Text 13"/>
          <p:cNvSpPr/>
          <p:nvPr/>
        </p:nvSpPr>
        <p:spPr>
          <a:xfrm>
            <a:off x="930473" y="4667845"/>
            <a:ext cx="7411403" cy="1702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1300"/>
              </a:lnSpc>
              <a:buNone/>
            </a:pPr>
            <a:r>
              <a:rPr lang="en-US" sz="1000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32.7% עם ציונים יורדים</a:t>
            </a:r>
            <a:endParaRPr lang="en-US" sz="1000" dirty="0"/>
          </a:p>
        </p:txBody>
      </p:sp>
      <p:sp>
        <p:nvSpPr>
          <p:cNvPr id="19" name="Text 14"/>
          <p:cNvSpPr/>
          <p:nvPr/>
        </p:nvSpPr>
        <p:spPr>
          <a:xfrm>
            <a:off x="930473" y="4913471"/>
            <a:ext cx="7411403" cy="1702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1300"/>
              </a:lnSpc>
              <a:buNone/>
            </a:pPr>
            <a:r>
              <a:rPr lang="en-US" sz="1000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30.9% עם איחורים במטלות</a:t>
            </a:r>
            <a:endParaRPr lang="en-US" sz="1000" dirty="0"/>
          </a:p>
        </p:txBody>
      </p:sp>
      <p:sp>
        <p:nvSpPr>
          <p:cNvPr id="20" name="Text 15"/>
          <p:cNvSpPr/>
          <p:nvPr/>
        </p:nvSpPr>
        <p:spPr>
          <a:xfrm>
            <a:off x="930473" y="5159097"/>
            <a:ext cx="7411403" cy="1702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1300"/>
              </a:lnSpc>
              <a:buNone/>
            </a:pPr>
            <a:r>
              <a:rPr lang="en-US" sz="1000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2.1 שעות שיעורי בית ביום</a:t>
            </a:r>
            <a:endParaRPr lang="en-US" sz="1000" dirty="0"/>
          </a:p>
        </p:txBody>
      </p:sp>
      <p:sp>
        <p:nvSpPr>
          <p:cNvPr id="21" name="Shape 16"/>
          <p:cNvSpPr/>
          <p:nvPr/>
        </p:nvSpPr>
        <p:spPr>
          <a:xfrm>
            <a:off x="786289" y="5557361"/>
            <a:ext cx="7699772" cy="1842849"/>
          </a:xfrm>
          <a:prstGeom prst="roundRect">
            <a:avLst>
              <a:gd name="adj" fmla="val 2940"/>
            </a:avLst>
          </a:prstGeom>
          <a:solidFill>
            <a:srgbClr val="FDFAF7"/>
          </a:solidFill>
          <a:ln w="15240">
            <a:solidFill>
              <a:srgbClr val="C6BDDA"/>
            </a:solidFill>
            <a:prstDash val="solid"/>
          </a:ln>
        </p:spPr>
        <p:txBody>
          <a:bodyPr/>
          <a:lstStyle/>
          <a:p>
            <a:endParaRPr lang="he-IL"/>
          </a:p>
        </p:txBody>
      </p:sp>
      <p:sp>
        <p:nvSpPr>
          <p:cNvPr id="22" name="Shape 17"/>
          <p:cNvSpPr/>
          <p:nvPr/>
        </p:nvSpPr>
        <p:spPr>
          <a:xfrm>
            <a:off x="801529" y="5572601"/>
            <a:ext cx="7669292" cy="386953"/>
          </a:xfrm>
          <a:prstGeom prst="roundRect">
            <a:avLst>
              <a:gd name="adj" fmla="val 9276"/>
            </a:avLst>
          </a:prstGeom>
          <a:solidFill>
            <a:srgbClr val="E0D7F4"/>
          </a:solidFill>
          <a:ln/>
        </p:spPr>
        <p:txBody>
          <a:bodyPr/>
          <a:lstStyle/>
          <a:p>
            <a:endParaRPr lang="he-IL"/>
          </a:p>
        </p:txBody>
      </p:sp>
      <p:pic>
        <p:nvPicPr>
          <p:cNvPr id="23" name="Image 3" descr="preencoded.png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539377" y="5665470"/>
            <a:ext cx="193477" cy="193477"/>
          </a:xfrm>
          <a:prstGeom prst="rect">
            <a:avLst/>
          </a:prstGeom>
        </p:spPr>
      </p:pic>
      <p:sp>
        <p:nvSpPr>
          <p:cNvPr id="24" name="Text 18"/>
          <p:cNvSpPr/>
          <p:nvPr/>
        </p:nvSpPr>
        <p:spPr>
          <a:xfrm>
            <a:off x="6568083" y="6043374"/>
            <a:ext cx="1773793" cy="2216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1700"/>
              </a:lnSpc>
              <a:buNone/>
            </a:pPr>
            <a:r>
              <a:rPr lang="en-US" sz="1350" b="1" dirty="0">
                <a:solidFill>
                  <a:srgbClr val="272525"/>
                </a:solidFill>
                <a:latin typeface="Arial" panose="020B0604020202020204" pitchFamily="34" charset="0"/>
                <a:ea typeface="Petrona Bold" pitchFamily="34" charset="-122"/>
                <a:cs typeface="Arial" panose="020B0604020202020204" pitchFamily="34" charset="0"/>
              </a:rPr>
              <a:t>שימוש מעורב</a:t>
            </a:r>
            <a:endParaRPr lang="en-US" sz="1350" dirty="0"/>
          </a:p>
        </p:txBody>
      </p:sp>
      <p:sp>
        <p:nvSpPr>
          <p:cNvPr id="25" name="Text 19"/>
          <p:cNvSpPr/>
          <p:nvPr/>
        </p:nvSpPr>
        <p:spPr>
          <a:xfrm>
            <a:off x="930473" y="6348889"/>
            <a:ext cx="7411403" cy="1702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1300"/>
              </a:lnSpc>
              <a:buNone/>
            </a:pPr>
            <a:r>
              <a:rPr lang="en-US" sz="1000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ממוצע GPA: 3.18±0.65</a:t>
            </a:r>
            <a:endParaRPr lang="en-US" sz="1000" dirty="0"/>
          </a:p>
        </p:txBody>
      </p:sp>
      <p:sp>
        <p:nvSpPr>
          <p:cNvPr id="26" name="Text 20"/>
          <p:cNvSpPr/>
          <p:nvPr/>
        </p:nvSpPr>
        <p:spPr>
          <a:xfrm>
            <a:off x="930473" y="6594515"/>
            <a:ext cx="7411403" cy="1702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1300"/>
              </a:lnSpc>
              <a:buNone/>
            </a:pPr>
            <a:r>
              <a:rPr lang="en-US" sz="1000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28.2% עם ציונים יורדים</a:t>
            </a:r>
            <a:endParaRPr lang="en-US" sz="1000" dirty="0"/>
          </a:p>
        </p:txBody>
      </p:sp>
      <p:sp>
        <p:nvSpPr>
          <p:cNvPr id="27" name="Text 21"/>
          <p:cNvSpPr/>
          <p:nvPr/>
        </p:nvSpPr>
        <p:spPr>
          <a:xfrm>
            <a:off x="930473" y="6840141"/>
            <a:ext cx="7411403" cy="1702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1300"/>
              </a:lnSpc>
              <a:buNone/>
            </a:pPr>
            <a:r>
              <a:rPr lang="en-US" sz="1000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24.2% עם איחורים במטלות</a:t>
            </a:r>
            <a:endParaRPr lang="en-US" sz="1000" dirty="0"/>
          </a:p>
        </p:txBody>
      </p:sp>
      <p:sp>
        <p:nvSpPr>
          <p:cNvPr id="28" name="Text 22"/>
          <p:cNvSpPr/>
          <p:nvPr/>
        </p:nvSpPr>
        <p:spPr>
          <a:xfrm>
            <a:off x="930473" y="7085767"/>
            <a:ext cx="7411403" cy="1702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1300"/>
              </a:lnSpc>
              <a:buNone/>
            </a:pPr>
            <a:r>
              <a:rPr lang="en-US" sz="1000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2.3 שעות שיעורי בית ביום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227814" y="1010722"/>
            <a:ext cx="5608796" cy="6822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5350"/>
              </a:lnSpc>
              <a:buNone/>
            </a:pPr>
            <a:r>
              <a:rPr lang="en-US" sz="4250" b="1" dirty="0">
                <a:solidFill>
                  <a:srgbClr val="F95F88"/>
                </a:solidFill>
                <a:latin typeface="Arial" panose="020B0604020202020204" pitchFamily="34" charset="0"/>
                <a:ea typeface="Petrona Bold" pitchFamily="34" charset="-122"/>
                <a:cs typeface="Arial" panose="020B0604020202020204" pitchFamily="34" charset="0"/>
              </a:rPr>
              <a:t>אסטרטגיות ניהול יעילות</a:t>
            </a:r>
            <a:endParaRPr lang="en-US" sz="4250" dirty="0"/>
          </a:p>
        </p:txBody>
      </p:sp>
      <p:sp>
        <p:nvSpPr>
          <p:cNvPr id="3" name="Text 1"/>
          <p:cNvSpPr/>
          <p:nvPr/>
        </p:nvSpPr>
        <p:spPr>
          <a:xfrm>
            <a:off x="793790" y="2089785"/>
            <a:ext cx="13042821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500"/>
              </a:lnSpc>
              <a:buNone/>
            </a:pPr>
            <a:r>
              <a:rPr lang="en-US" sz="1550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תלמידים שיישמו אסטרטגיות ניהול דיווחו על יתרונות אקדמיים משמעותיים לעומת אלה ללא כל אסטרטגיה.</a:t>
            </a:r>
            <a:endParaRPr lang="en-US" sz="1550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5520" y="2630567"/>
            <a:ext cx="3011091" cy="1860947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11107698" y="4739521"/>
            <a:ext cx="2728913" cy="3411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650"/>
              </a:lnSpc>
              <a:buNone/>
            </a:pPr>
            <a:r>
              <a:rPr lang="en-US" sz="2100" b="1" dirty="0">
                <a:solidFill>
                  <a:srgbClr val="272525"/>
                </a:solidFill>
                <a:latin typeface="Arial" panose="020B0604020202020204" pitchFamily="34" charset="0"/>
                <a:ea typeface="Petrona Bold" pitchFamily="34" charset="-122"/>
                <a:cs typeface="Arial" panose="020B0604020202020204" pitchFamily="34" charset="0"/>
              </a:rPr>
              <a:t>טלפון בחדר אחר</a:t>
            </a:r>
            <a:endParaRPr lang="en-US" sz="2100" dirty="0"/>
          </a:p>
        </p:txBody>
      </p:sp>
      <p:sp>
        <p:nvSpPr>
          <p:cNvPr id="6" name="Text 3"/>
          <p:cNvSpPr/>
          <p:nvPr/>
        </p:nvSpPr>
        <p:spPr>
          <a:xfrm>
            <a:off x="9654421" y="5199698"/>
            <a:ext cx="4182189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 rtl="1">
              <a:lnSpc>
                <a:spcPts val="2500"/>
              </a:lnSpc>
              <a:buNone/>
            </a:pPr>
            <a:r>
              <a:rPr lang="en-US" sz="1550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80.9% שיפור במיקוד | 87.6% הפחתת הסחות דעת | 68.5% שיפור אקדמי</a:t>
            </a:r>
            <a:endParaRPr lang="en-US" sz="1550" dirty="0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5204" y="2630567"/>
            <a:ext cx="3011210" cy="1861066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6677501" y="4739640"/>
            <a:ext cx="2728913" cy="3411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650"/>
              </a:lnSpc>
              <a:buNone/>
            </a:pPr>
            <a:r>
              <a:rPr lang="en-US" sz="2100" b="1" dirty="0">
                <a:solidFill>
                  <a:srgbClr val="272525"/>
                </a:solidFill>
                <a:latin typeface="Arial" panose="020B0604020202020204" pitchFamily="34" charset="0"/>
                <a:ea typeface="Petrona Bold" pitchFamily="34" charset="-122"/>
                <a:cs typeface="Arial" panose="020B0604020202020204" pitchFamily="34" charset="0"/>
              </a:rPr>
              <a:t>טכניקת פומודורו</a:t>
            </a:r>
            <a:endParaRPr lang="en-US" sz="2100" dirty="0"/>
          </a:p>
        </p:txBody>
      </p:sp>
      <p:sp>
        <p:nvSpPr>
          <p:cNvPr id="9" name="Text 5"/>
          <p:cNvSpPr/>
          <p:nvPr/>
        </p:nvSpPr>
        <p:spPr>
          <a:xfrm>
            <a:off x="5224105" y="5199817"/>
            <a:ext cx="4182308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 rtl="1">
              <a:lnSpc>
                <a:spcPts val="2500"/>
              </a:lnSpc>
              <a:buNone/>
            </a:pPr>
            <a:r>
              <a:rPr lang="en-US" sz="1550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76.8% שיפור במיקוד | 83.9% הפחתת הסחות דעת | 69.6% שיפור אקדמי</a:t>
            </a:r>
            <a:endParaRPr lang="en-US" sz="1550" dirty="0"/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4888" y="2630567"/>
            <a:ext cx="3011210" cy="1861066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2247186" y="4739640"/>
            <a:ext cx="2728913" cy="3411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650"/>
              </a:lnSpc>
              <a:buNone/>
            </a:pPr>
            <a:r>
              <a:rPr lang="en-US" sz="2100" b="1" dirty="0">
                <a:solidFill>
                  <a:srgbClr val="272525"/>
                </a:solidFill>
                <a:latin typeface="Arial" panose="020B0604020202020204" pitchFamily="34" charset="0"/>
                <a:ea typeface="Petrona Bold" pitchFamily="34" charset="-122"/>
                <a:cs typeface="Arial" panose="020B0604020202020204" pitchFamily="34" charset="0"/>
              </a:rPr>
              <a:t>קבוצות לימוד</a:t>
            </a:r>
            <a:endParaRPr lang="en-US" sz="2100" dirty="0"/>
          </a:p>
        </p:txBody>
      </p:sp>
      <p:sp>
        <p:nvSpPr>
          <p:cNvPr id="12" name="Text 7"/>
          <p:cNvSpPr/>
          <p:nvPr/>
        </p:nvSpPr>
        <p:spPr>
          <a:xfrm>
            <a:off x="793790" y="5199817"/>
            <a:ext cx="4182308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 rtl="1">
              <a:lnSpc>
                <a:spcPts val="2500"/>
              </a:lnSpc>
              <a:buNone/>
            </a:pPr>
            <a:r>
              <a:rPr lang="en-US" sz="1550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79.5% שיפור במיקוד | 83.6% הפחתת הסחות דעת | 69.9% שיפור אקדמי</a:t>
            </a:r>
            <a:endParaRPr lang="en-US" sz="1550" dirty="0"/>
          </a:p>
        </p:txBody>
      </p:sp>
      <p:sp>
        <p:nvSpPr>
          <p:cNvPr id="13" name="Shape 8"/>
          <p:cNvSpPr/>
          <p:nvPr/>
        </p:nvSpPr>
        <p:spPr>
          <a:xfrm>
            <a:off x="793790" y="6058138"/>
            <a:ext cx="13042821" cy="1160740"/>
          </a:xfrm>
          <a:prstGeom prst="roundRect">
            <a:avLst>
              <a:gd name="adj" fmla="val 7182"/>
            </a:avLst>
          </a:prstGeom>
          <a:solidFill>
            <a:srgbClr val="D0C3EE"/>
          </a:solidFill>
          <a:ln/>
        </p:spPr>
        <p:txBody>
          <a:bodyPr/>
          <a:lstStyle/>
          <a:p>
            <a:endParaRPr lang="he-IL"/>
          </a:p>
        </p:txBody>
      </p:sp>
      <p:pic>
        <p:nvPicPr>
          <p:cNvPr id="14" name="Image 3" descr="preencoded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90245" y="6361033"/>
            <a:ext cx="248007" cy="198358"/>
          </a:xfrm>
          <a:prstGeom prst="rect">
            <a:avLst/>
          </a:prstGeom>
        </p:spPr>
      </p:pic>
      <p:sp>
        <p:nvSpPr>
          <p:cNvPr id="15" name="Text 9"/>
          <p:cNvSpPr/>
          <p:nvPr/>
        </p:nvSpPr>
        <p:spPr>
          <a:xfrm>
            <a:off x="992148" y="6306026"/>
            <a:ext cx="12199739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 rtl="1">
              <a:lnSpc>
                <a:spcPts val="2500"/>
              </a:lnSpc>
              <a:buNone/>
            </a:pPr>
            <a:r>
              <a:rPr lang="en-US" sz="1550" b="1" dirty="0">
                <a:solidFill>
                  <a:srgbClr val="000000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ממצא חשוב:</a:t>
            </a:r>
            <a:r>
              <a:rPr lang="en-US" sz="1550" dirty="0">
                <a:solidFill>
                  <a:srgbClr val="000000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 תלמידים ללא אסטרטגיית ניהול (28.4%) הראו שיפורים מינימליים, כאשר רק 12.7% הכירו ביתרון אקדמי, מה שמדגיש את ההשפעה החזקה של גישות ניהול אקטיביות.</a:t>
            </a:r>
            <a:endParaRPr lang="en-US" sz="15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3938111" y="492323"/>
            <a:ext cx="4491514" cy="3990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3100"/>
              </a:lnSpc>
              <a:buNone/>
            </a:pPr>
            <a:r>
              <a:rPr lang="en-US" sz="2500" b="1" dirty="0">
                <a:solidFill>
                  <a:srgbClr val="F95F88"/>
                </a:solidFill>
                <a:latin typeface="Arial" panose="020B0604020202020204" pitchFamily="34" charset="0"/>
                <a:ea typeface="Petrona Bold" pitchFamily="34" charset="-122"/>
                <a:cs typeface="Arial" panose="020B0604020202020204" pitchFamily="34" charset="0"/>
              </a:rPr>
              <a:t>אסטרטגיות ניהול נוספות ויעילותן</a:t>
            </a:r>
            <a:endParaRPr lang="en-US" sz="2500" dirty="0"/>
          </a:p>
        </p:txBody>
      </p:sp>
      <p:sp>
        <p:nvSpPr>
          <p:cNvPr id="4" name="Shape 1"/>
          <p:cNvSpPr/>
          <p:nvPr/>
        </p:nvSpPr>
        <p:spPr>
          <a:xfrm>
            <a:off x="714375" y="1004530"/>
            <a:ext cx="7715250" cy="1626632"/>
          </a:xfrm>
          <a:prstGeom prst="roundRect">
            <a:avLst>
              <a:gd name="adj" fmla="val 2998"/>
            </a:avLst>
          </a:prstGeom>
          <a:solidFill>
            <a:srgbClr val="E0D7F4"/>
          </a:solidFill>
          <a:ln w="7620">
            <a:solidFill>
              <a:srgbClr val="C6BDDA"/>
            </a:solidFill>
            <a:prstDash val="solid"/>
          </a:ln>
        </p:spPr>
        <p:txBody>
          <a:bodyPr/>
          <a:lstStyle/>
          <a:p>
            <a:endParaRPr lang="he-IL"/>
          </a:p>
        </p:txBody>
      </p:sp>
      <p:sp>
        <p:nvSpPr>
          <p:cNvPr id="5" name="Shape 2"/>
          <p:cNvSpPr/>
          <p:nvPr/>
        </p:nvSpPr>
        <p:spPr>
          <a:xfrm>
            <a:off x="7957661" y="1128236"/>
            <a:ext cx="348258" cy="348258"/>
          </a:xfrm>
          <a:prstGeom prst="roundRect">
            <a:avLst>
              <a:gd name="adj" fmla="val 26253770"/>
            </a:avLst>
          </a:prstGeom>
          <a:solidFill>
            <a:srgbClr val="6237C8"/>
          </a:solidFill>
          <a:ln/>
        </p:spPr>
        <p:txBody>
          <a:bodyPr/>
          <a:lstStyle/>
          <a:p>
            <a:endParaRPr lang="he-IL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53507" y="1223963"/>
            <a:ext cx="156686" cy="156686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6709648" y="1551861"/>
            <a:ext cx="1596271" cy="1995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1550"/>
              </a:lnSpc>
              <a:buNone/>
            </a:pPr>
            <a:r>
              <a:rPr lang="en-US" sz="1250" b="1" dirty="0">
                <a:solidFill>
                  <a:srgbClr val="272525"/>
                </a:solidFill>
                <a:latin typeface="Arial" panose="020B0604020202020204" pitchFamily="34" charset="0"/>
                <a:ea typeface="Petrona Bold" pitchFamily="34" charset="-122"/>
                <a:cs typeface="Arial" panose="020B0604020202020204" pitchFamily="34" charset="0"/>
              </a:rPr>
              <a:t>הגבלות אפליקציות</a:t>
            </a:r>
            <a:endParaRPr lang="en-US" sz="1250" dirty="0"/>
          </a:p>
        </p:txBody>
      </p:sp>
      <p:sp>
        <p:nvSpPr>
          <p:cNvPr id="8" name="Text 4"/>
          <p:cNvSpPr/>
          <p:nvPr/>
        </p:nvSpPr>
        <p:spPr>
          <a:xfrm>
            <a:off x="838081" y="1796653"/>
            <a:ext cx="7467838" cy="1532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1200"/>
              </a:lnSpc>
              <a:buNone/>
            </a:pPr>
            <a:r>
              <a:rPr lang="en-US" sz="900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25.4% משתמשים</a:t>
            </a:r>
            <a:endParaRPr lang="en-US" sz="900" dirty="0"/>
          </a:p>
        </p:txBody>
      </p:sp>
      <p:sp>
        <p:nvSpPr>
          <p:cNvPr id="9" name="Text 5"/>
          <p:cNvSpPr/>
          <p:nvPr/>
        </p:nvSpPr>
        <p:spPr>
          <a:xfrm>
            <a:off x="838081" y="1995130"/>
            <a:ext cx="7467838" cy="1532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r" rtl="1">
              <a:lnSpc>
                <a:spcPts val="1200"/>
              </a:lnSpc>
              <a:buSzPct val="100000"/>
              <a:buChar char="•"/>
            </a:pPr>
            <a:r>
              <a:rPr lang="en-US" sz="900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70.1% שיפור במיקוד</a:t>
            </a:r>
            <a:endParaRPr lang="en-US" sz="900" dirty="0"/>
          </a:p>
        </p:txBody>
      </p:sp>
      <p:sp>
        <p:nvSpPr>
          <p:cNvPr id="10" name="Text 6"/>
          <p:cNvSpPr/>
          <p:nvPr/>
        </p:nvSpPr>
        <p:spPr>
          <a:xfrm>
            <a:off x="838081" y="2174677"/>
            <a:ext cx="7467838" cy="1532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r" rtl="1">
              <a:lnSpc>
                <a:spcPts val="1200"/>
              </a:lnSpc>
              <a:buSzPct val="100000"/>
              <a:buChar char="•"/>
            </a:pPr>
            <a:r>
              <a:rPr lang="en-US" sz="900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74.8% הפחתת הסחות</a:t>
            </a:r>
            <a:endParaRPr lang="en-US" sz="900" dirty="0"/>
          </a:p>
        </p:txBody>
      </p:sp>
      <p:sp>
        <p:nvSpPr>
          <p:cNvPr id="11" name="Text 7"/>
          <p:cNvSpPr/>
          <p:nvPr/>
        </p:nvSpPr>
        <p:spPr>
          <a:xfrm>
            <a:off x="838081" y="2354223"/>
            <a:ext cx="7467838" cy="1532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r" rtl="1">
              <a:lnSpc>
                <a:spcPts val="1200"/>
              </a:lnSpc>
              <a:buSzPct val="100000"/>
              <a:buChar char="•"/>
            </a:pPr>
            <a:r>
              <a:rPr lang="en-US" sz="900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59.8% שיפור אקדמי</a:t>
            </a:r>
            <a:endParaRPr lang="en-US" sz="900" dirty="0"/>
          </a:p>
        </p:txBody>
      </p:sp>
      <p:sp>
        <p:nvSpPr>
          <p:cNvPr id="12" name="Shape 8"/>
          <p:cNvSpPr/>
          <p:nvPr/>
        </p:nvSpPr>
        <p:spPr>
          <a:xfrm>
            <a:off x="714375" y="2706529"/>
            <a:ext cx="7715250" cy="1626632"/>
          </a:xfrm>
          <a:prstGeom prst="roundRect">
            <a:avLst>
              <a:gd name="adj" fmla="val 2998"/>
            </a:avLst>
          </a:prstGeom>
          <a:solidFill>
            <a:srgbClr val="E0D7F4"/>
          </a:solidFill>
          <a:ln w="7620">
            <a:solidFill>
              <a:srgbClr val="C6BDDA"/>
            </a:solidFill>
            <a:prstDash val="solid"/>
          </a:ln>
        </p:spPr>
        <p:txBody>
          <a:bodyPr/>
          <a:lstStyle/>
          <a:p>
            <a:endParaRPr lang="he-IL"/>
          </a:p>
        </p:txBody>
      </p:sp>
      <p:sp>
        <p:nvSpPr>
          <p:cNvPr id="13" name="Shape 9"/>
          <p:cNvSpPr/>
          <p:nvPr/>
        </p:nvSpPr>
        <p:spPr>
          <a:xfrm>
            <a:off x="7957661" y="2830235"/>
            <a:ext cx="348258" cy="348258"/>
          </a:xfrm>
          <a:prstGeom prst="roundRect">
            <a:avLst>
              <a:gd name="adj" fmla="val 26253770"/>
            </a:avLst>
          </a:prstGeom>
          <a:solidFill>
            <a:srgbClr val="6237C8"/>
          </a:solidFill>
          <a:ln/>
        </p:spPr>
        <p:txBody>
          <a:bodyPr/>
          <a:lstStyle/>
          <a:p>
            <a:endParaRPr lang="he-IL"/>
          </a:p>
        </p:txBody>
      </p:sp>
      <p:pic>
        <p:nvPicPr>
          <p:cNvPr id="14" name="Image 2" descr="preencoded.png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053507" y="2925961"/>
            <a:ext cx="156686" cy="156686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6709648" y="3253859"/>
            <a:ext cx="1596271" cy="1995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1550"/>
              </a:lnSpc>
              <a:buNone/>
            </a:pPr>
            <a:r>
              <a:rPr lang="en-US" sz="1250" b="1" dirty="0">
                <a:solidFill>
                  <a:srgbClr val="272525"/>
                </a:solidFill>
                <a:latin typeface="Arial" panose="020B0604020202020204" pitchFamily="34" charset="0"/>
                <a:ea typeface="Petrona Bold" pitchFamily="34" charset="-122"/>
                <a:cs typeface="Arial" panose="020B0604020202020204" pitchFamily="34" charset="0"/>
              </a:rPr>
              <a:t>מצב טיסה בלמידה</a:t>
            </a:r>
            <a:endParaRPr lang="en-US" sz="1250" dirty="0"/>
          </a:p>
        </p:txBody>
      </p:sp>
      <p:sp>
        <p:nvSpPr>
          <p:cNvPr id="16" name="Text 11"/>
          <p:cNvSpPr/>
          <p:nvPr/>
        </p:nvSpPr>
        <p:spPr>
          <a:xfrm>
            <a:off x="838081" y="3498652"/>
            <a:ext cx="7467838" cy="1532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1200"/>
              </a:lnSpc>
              <a:buNone/>
            </a:pPr>
            <a:r>
              <a:rPr lang="en-US" sz="900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13.4% משתמשים</a:t>
            </a:r>
            <a:endParaRPr lang="en-US" sz="900" dirty="0"/>
          </a:p>
        </p:txBody>
      </p:sp>
      <p:sp>
        <p:nvSpPr>
          <p:cNvPr id="17" name="Text 12"/>
          <p:cNvSpPr/>
          <p:nvPr/>
        </p:nvSpPr>
        <p:spPr>
          <a:xfrm>
            <a:off x="838081" y="3697129"/>
            <a:ext cx="7467838" cy="1532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r" rtl="1">
              <a:lnSpc>
                <a:spcPts val="1200"/>
              </a:lnSpc>
              <a:buSzPct val="100000"/>
              <a:buChar char="•"/>
            </a:pPr>
            <a:r>
              <a:rPr lang="en-US" sz="900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77.6% שיפור במיקוד</a:t>
            </a:r>
            <a:endParaRPr lang="en-US" sz="900" dirty="0"/>
          </a:p>
        </p:txBody>
      </p:sp>
      <p:sp>
        <p:nvSpPr>
          <p:cNvPr id="18" name="Text 13"/>
          <p:cNvSpPr/>
          <p:nvPr/>
        </p:nvSpPr>
        <p:spPr>
          <a:xfrm>
            <a:off x="838081" y="3876675"/>
            <a:ext cx="7467838" cy="1532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r" rtl="1">
              <a:lnSpc>
                <a:spcPts val="1200"/>
              </a:lnSpc>
              <a:buSzPct val="100000"/>
              <a:buChar char="•"/>
            </a:pPr>
            <a:r>
              <a:rPr lang="en-US" sz="900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86.6% הפחתת הסחות</a:t>
            </a:r>
            <a:endParaRPr lang="en-US" sz="900" dirty="0"/>
          </a:p>
        </p:txBody>
      </p:sp>
      <p:sp>
        <p:nvSpPr>
          <p:cNvPr id="19" name="Text 14"/>
          <p:cNvSpPr/>
          <p:nvPr/>
        </p:nvSpPr>
        <p:spPr>
          <a:xfrm>
            <a:off x="838081" y="4056221"/>
            <a:ext cx="7467838" cy="1532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r" rtl="1">
              <a:lnSpc>
                <a:spcPts val="1200"/>
              </a:lnSpc>
              <a:buSzPct val="100000"/>
              <a:buChar char="•"/>
            </a:pPr>
            <a:r>
              <a:rPr lang="en-US" sz="900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65.7% שיפור אקדמי</a:t>
            </a:r>
            <a:endParaRPr lang="en-US" sz="900" dirty="0"/>
          </a:p>
        </p:txBody>
      </p:sp>
      <p:sp>
        <p:nvSpPr>
          <p:cNvPr id="20" name="Shape 15"/>
          <p:cNvSpPr/>
          <p:nvPr/>
        </p:nvSpPr>
        <p:spPr>
          <a:xfrm>
            <a:off x="714375" y="4408527"/>
            <a:ext cx="7715250" cy="1626632"/>
          </a:xfrm>
          <a:prstGeom prst="roundRect">
            <a:avLst>
              <a:gd name="adj" fmla="val 2998"/>
            </a:avLst>
          </a:prstGeom>
          <a:solidFill>
            <a:srgbClr val="E0D7F4"/>
          </a:solidFill>
          <a:ln w="7620">
            <a:solidFill>
              <a:srgbClr val="C6BDDA"/>
            </a:solidFill>
            <a:prstDash val="solid"/>
          </a:ln>
        </p:spPr>
        <p:txBody>
          <a:bodyPr/>
          <a:lstStyle/>
          <a:p>
            <a:endParaRPr lang="he-IL"/>
          </a:p>
        </p:txBody>
      </p:sp>
      <p:sp>
        <p:nvSpPr>
          <p:cNvPr id="21" name="Shape 16"/>
          <p:cNvSpPr/>
          <p:nvPr/>
        </p:nvSpPr>
        <p:spPr>
          <a:xfrm>
            <a:off x="7957661" y="4532233"/>
            <a:ext cx="348258" cy="348258"/>
          </a:xfrm>
          <a:prstGeom prst="roundRect">
            <a:avLst>
              <a:gd name="adj" fmla="val 26253770"/>
            </a:avLst>
          </a:prstGeom>
          <a:solidFill>
            <a:srgbClr val="6237C8"/>
          </a:solidFill>
          <a:ln/>
        </p:spPr>
        <p:txBody>
          <a:bodyPr/>
          <a:lstStyle/>
          <a:p>
            <a:endParaRPr lang="he-IL"/>
          </a:p>
        </p:txBody>
      </p:sp>
      <p:pic>
        <p:nvPicPr>
          <p:cNvPr id="22" name="Image 3" descr="preencoded.png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053507" y="4627959"/>
            <a:ext cx="156686" cy="156686"/>
          </a:xfrm>
          <a:prstGeom prst="rect">
            <a:avLst/>
          </a:prstGeom>
        </p:spPr>
      </p:pic>
      <p:sp>
        <p:nvSpPr>
          <p:cNvPr id="23" name="Text 17"/>
          <p:cNvSpPr/>
          <p:nvPr/>
        </p:nvSpPr>
        <p:spPr>
          <a:xfrm>
            <a:off x="6709648" y="4955858"/>
            <a:ext cx="1596271" cy="1995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1550"/>
              </a:lnSpc>
              <a:buNone/>
            </a:pPr>
            <a:r>
              <a:rPr lang="en-US" sz="1250" b="1" dirty="0">
                <a:solidFill>
                  <a:srgbClr val="272525"/>
                </a:solidFill>
                <a:latin typeface="Arial" panose="020B0604020202020204" pitchFamily="34" charset="0"/>
                <a:ea typeface="Petrona Bold" pitchFamily="34" charset="-122"/>
                <a:cs typeface="Arial" panose="020B0604020202020204" pitchFamily="34" charset="0"/>
              </a:rPr>
              <a:t>הפסקות מתוזמנות</a:t>
            </a:r>
            <a:endParaRPr lang="en-US" sz="1250" dirty="0"/>
          </a:p>
        </p:txBody>
      </p:sp>
      <p:sp>
        <p:nvSpPr>
          <p:cNvPr id="24" name="Text 18"/>
          <p:cNvSpPr/>
          <p:nvPr/>
        </p:nvSpPr>
        <p:spPr>
          <a:xfrm>
            <a:off x="838081" y="5200650"/>
            <a:ext cx="7467838" cy="1532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1200"/>
              </a:lnSpc>
              <a:buNone/>
            </a:pPr>
            <a:r>
              <a:rPr lang="en-US" sz="900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19.6% משתמשים</a:t>
            </a:r>
            <a:endParaRPr lang="en-US" sz="900" dirty="0"/>
          </a:p>
        </p:txBody>
      </p:sp>
      <p:sp>
        <p:nvSpPr>
          <p:cNvPr id="25" name="Text 19"/>
          <p:cNvSpPr/>
          <p:nvPr/>
        </p:nvSpPr>
        <p:spPr>
          <a:xfrm>
            <a:off x="838081" y="5399127"/>
            <a:ext cx="7467838" cy="1532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r" rtl="1">
              <a:lnSpc>
                <a:spcPts val="1200"/>
              </a:lnSpc>
              <a:buSzPct val="100000"/>
              <a:buChar char="•"/>
            </a:pPr>
            <a:r>
              <a:rPr lang="en-US" sz="900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72.4% שיפור במיקוד</a:t>
            </a:r>
            <a:endParaRPr lang="en-US" sz="900" dirty="0"/>
          </a:p>
        </p:txBody>
      </p:sp>
      <p:sp>
        <p:nvSpPr>
          <p:cNvPr id="26" name="Text 20"/>
          <p:cNvSpPr/>
          <p:nvPr/>
        </p:nvSpPr>
        <p:spPr>
          <a:xfrm>
            <a:off x="838081" y="5578673"/>
            <a:ext cx="7467838" cy="1532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r" rtl="1">
              <a:lnSpc>
                <a:spcPts val="1200"/>
              </a:lnSpc>
              <a:buSzPct val="100000"/>
              <a:buChar char="•"/>
            </a:pPr>
            <a:r>
              <a:rPr lang="en-US" sz="900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76.5% הפחתת הסחות</a:t>
            </a:r>
            <a:endParaRPr lang="en-US" sz="900" dirty="0"/>
          </a:p>
        </p:txBody>
      </p:sp>
      <p:sp>
        <p:nvSpPr>
          <p:cNvPr id="27" name="Text 21"/>
          <p:cNvSpPr/>
          <p:nvPr/>
        </p:nvSpPr>
        <p:spPr>
          <a:xfrm>
            <a:off x="838081" y="5758220"/>
            <a:ext cx="7467838" cy="1532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r" rtl="1">
              <a:lnSpc>
                <a:spcPts val="1200"/>
              </a:lnSpc>
              <a:buSzPct val="100000"/>
              <a:buChar char="•"/>
            </a:pPr>
            <a:r>
              <a:rPr lang="en-US" sz="900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66.3% שיפור אקדמי</a:t>
            </a:r>
            <a:endParaRPr lang="en-US" sz="900" dirty="0"/>
          </a:p>
        </p:txBody>
      </p:sp>
      <p:sp>
        <p:nvSpPr>
          <p:cNvPr id="28" name="Shape 22"/>
          <p:cNvSpPr/>
          <p:nvPr/>
        </p:nvSpPr>
        <p:spPr>
          <a:xfrm>
            <a:off x="714375" y="6110526"/>
            <a:ext cx="7715250" cy="1626632"/>
          </a:xfrm>
          <a:prstGeom prst="roundRect">
            <a:avLst>
              <a:gd name="adj" fmla="val 2998"/>
            </a:avLst>
          </a:prstGeom>
          <a:solidFill>
            <a:srgbClr val="E0D7F4"/>
          </a:solidFill>
          <a:ln w="7620">
            <a:solidFill>
              <a:srgbClr val="C6BDDA"/>
            </a:solidFill>
            <a:prstDash val="solid"/>
          </a:ln>
        </p:spPr>
        <p:txBody>
          <a:bodyPr/>
          <a:lstStyle/>
          <a:p>
            <a:endParaRPr lang="he-IL"/>
          </a:p>
        </p:txBody>
      </p:sp>
      <p:sp>
        <p:nvSpPr>
          <p:cNvPr id="29" name="Shape 23"/>
          <p:cNvSpPr/>
          <p:nvPr/>
        </p:nvSpPr>
        <p:spPr>
          <a:xfrm>
            <a:off x="7957661" y="6234232"/>
            <a:ext cx="348258" cy="348258"/>
          </a:xfrm>
          <a:prstGeom prst="roundRect">
            <a:avLst>
              <a:gd name="adj" fmla="val 26253770"/>
            </a:avLst>
          </a:prstGeom>
          <a:solidFill>
            <a:srgbClr val="6237C8"/>
          </a:solidFill>
          <a:ln/>
        </p:spPr>
        <p:txBody>
          <a:bodyPr/>
          <a:lstStyle/>
          <a:p>
            <a:endParaRPr lang="he-IL"/>
          </a:p>
        </p:txBody>
      </p:sp>
      <p:pic>
        <p:nvPicPr>
          <p:cNvPr id="30" name="Image 4" descr="preencoded.png"/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053507" y="6329958"/>
            <a:ext cx="156686" cy="156686"/>
          </a:xfrm>
          <a:prstGeom prst="rect">
            <a:avLst/>
          </a:prstGeom>
        </p:spPr>
      </p:pic>
      <p:sp>
        <p:nvSpPr>
          <p:cNvPr id="31" name="Text 24"/>
          <p:cNvSpPr/>
          <p:nvPr/>
        </p:nvSpPr>
        <p:spPr>
          <a:xfrm>
            <a:off x="6709648" y="6657856"/>
            <a:ext cx="1596271" cy="1995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1550"/>
              </a:lnSpc>
              <a:buNone/>
            </a:pPr>
            <a:r>
              <a:rPr lang="en-US" sz="1250" b="1" dirty="0">
                <a:solidFill>
                  <a:srgbClr val="272525"/>
                </a:solidFill>
                <a:latin typeface="Arial" panose="020B0604020202020204" pitchFamily="34" charset="0"/>
                <a:ea typeface="Petrona Bold" pitchFamily="34" charset="-122"/>
                <a:cs typeface="Arial" panose="020B0604020202020204" pitchFamily="34" charset="0"/>
              </a:rPr>
              <a:t>מערכת תגמולים</a:t>
            </a:r>
            <a:endParaRPr lang="en-US" sz="1250" dirty="0"/>
          </a:p>
        </p:txBody>
      </p:sp>
      <p:sp>
        <p:nvSpPr>
          <p:cNvPr id="32" name="Text 25"/>
          <p:cNvSpPr/>
          <p:nvPr/>
        </p:nvSpPr>
        <p:spPr>
          <a:xfrm>
            <a:off x="838081" y="6902648"/>
            <a:ext cx="7467838" cy="1532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1200"/>
              </a:lnSpc>
              <a:buNone/>
            </a:pPr>
            <a:r>
              <a:rPr lang="en-US" sz="900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16.8% משתמשים</a:t>
            </a:r>
            <a:endParaRPr lang="en-US" sz="900" dirty="0"/>
          </a:p>
        </p:txBody>
      </p:sp>
      <p:sp>
        <p:nvSpPr>
          <p:cNvPr id="33" name="Text 26"/>
          <p:cNvSpPr/>
          <p:nvPr/>
        </p:nvSpPr>
        <p:spPr>
          <a:xfrm>
            <a:off x="838081" y="7101126"/>
            <a:ext cx="7467838" cy="1532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r" rtl="1">
              <a:lnSpc>
                <a:spcPts val="1200"/>
              </a:lnSpc>
              <a:buSzPct val="100000"/>
              <a:buChar char="•"/>
            </a:pPr>
            <a:r>
              <a:rPr lang="en-US" sz="900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73.8% שיפור במיקוד</a:t>
            </a:r>
            <a:endParaRPr lang="en-US" sz="900" dirty="0"/>
          </a:p>
        </p:txBody>
      </p:sp>
      <p:sp>
        <p:nvSpPr>
          <p:cNvPr id="34" name="Text 27"/>
          <p:cNvSpPr/>
          <p:nvPr/>
        </p:nvSpPr>
        <p:spPr>
          <a:xfrm>
            <a:off x="838081" y="7280672"/>
            <a:ext cx="7467838" cy="1532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r" rtl="1">
              <a:lnSpc>
                <a:spcPts val="1200"/>
              </a:lnSpc>
              <a:buSzPct val="100000"/>
              <a:buChar char="•"/>
            </a:pPr>
            <a:r>
              <a:rPr lang="en-US" sz="900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79.8% הפחתת הסחות</a:t>
            </a:r>
            <a:endParaRPr lang="en-US" sz="900" dirty="0"/>
          </a:p>
        </p:txBody>
      </p:sp>
      <p:sp>
        <p:nvSpPr>
          <p:cNvPr id="35" name="Text 28"/>
          <p:cNvSpPr/>
          <p:nvPr/>
        </p:nvSpPr>
        <p:spPr>
          <a:xfrm>
            <a:off x="838081" y="7460218"/>
            <a:ext cx="7467838" cy="1532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r" rtl="1">
              <a:lnSpc>
                <a:spcPts val="1200"/>
              </a:lnSpc>
              <a:buSzPct val="100000"/>
              <a:buChar char="•"/>
            </a:pPr>
            <a:r>
              <a:rPr lang="en-US" sz="900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69.0% שיפור אקדמי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909</Words>
  <Application>Microsoft Office PowerPoint</Application>
  <PresentationFormat>מותאם אישית</PresentationFormat>
  <Paragraphs>151</Paragraphs>
  <Slides>10</Slides>
  <Notes>10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1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10</vt:i4>
      </vt:variant>
    </vt:vector>
  </HeadingPairs>
  <TitlesOfParts>
    <vt:vector size="12" baseType="lpstr">
      <vt:lpstr>Arial</vt:lpstr>
      <vt:lpstr>Office Theme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דלית קרינסקי</dc:creator>
  <cp:lastModifiedBy>user</cp:lastModifiedBy>
  <cp:revision>5</cp:revision>
  <dcterms:created xsi:type="dcterms:W3CDTF">2026-01-24T13:18:28Z</dcterms:created>
  <dcterms:modified xsi:type="dcterms:W3CDTF">2026-01-24T13:24:13Z</dcterms:modified>
</cp:coreProperties>
</file>